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13" r:id="rId2"/>
  </p:sldMasterIdLst>
  <p:notesMasterIdLst>
    <p:notesMasterId r:id="rId70"/>
  </p:notesMasterIdLst>
  <p:handoutMasterIdLst>
    <p:handoutMasterId r:id="rId71"/>
  </p:handoutMasterIdLst>
  <p:sldIdLst>
    <p:sldId id="582" r:id="rId3"/>
    <p:sldId id="627" r:id="rId4"/>
    <p:sldId id="671" r:id="rId5"/>
    <p:sldId id="673" r:id="rId6"/>
    <p:sldId id="672" r:id="rId7"/>
    <p:sldId id="650" r:id="rId8"/>
    <p:sldId id="674" r:id="rId9"/>
    <p:sldId id="669" r:id="rId10"/>
    <p:sldId id="649" r:id="rId11"/>
    <p:sldId id="653" r:id="rId12"/>
    <p:sldId id="587" r:id="rId13"/>
    <p:sldId id="630" r:id="rId14"/>
    <p:sldId id="631" r:id="rId15"/>
    <p:sldId id="670" r:id="rId16"/>
    <p:sldId id="589" r:id="rId17"/>
    <p:sldId id="632" r:id="rId18"/>
    <p:sldId id="617" r:id="rId19"/>
    <p:sldId id="654" r:id="rId20"/>
    <p:sldId id="618" r:id="rId21"/>
    <p:sldId id="628" r:id="rId22"/>
    <p:sldId id="606" r:id="rId23"/>
    <p:sldId id="646" r:id="rId24"/>
    <p:sldId id="647" r:id="rId25"/>
    <p:sldId id="648" r:id="rId26"/>
    <p:sldId id="607" r:id="rId27"/>
    <p:sldId id="660" r:id="rId28"/>
    <p:sldId id="661" r:id="rId29"/>
    <p:sldId id="623" r:id="rId30"/>
    <p:sldId id="662" r:id="rId31"/>
    <p:sldId id="663" r:id="rId32"/>
    <p:sldId id="608" r:id="rId33"/>
    <p:sldId id="633" r:id="rId34"/>
    <p:sldId id="609" r:id="rId35"/>
    <p:sldId id="634" r:id="rId36"/>
    <p:sldId id="610" r:id="rId37"/>
    <p:sldId id="635" r:id="rId38"/>
    <p:sldId id="612" r:id="rId39"/>
    <p:sldId id="636" r:id="rId40"/>
    <p:sldId id="614" r:id="rId41"/>
    <p:sldId id="637" r:id="rId42"/>
    <p:sldId id="655" r:id="rId43"/>
    <p:sldId id="656" r:id="rId44"/>
    <p:sldId id="620" r:id="rId45"/>
    <p:sldId id="629" r:id="rId46"/>
    <p:sldId id="591" r:id="rId47"/>
    <p:sldId id="638" r:id="rId48"/>
    <p:sldId id="592" r:id="rId49"/>
    <p:sldId id="639" r:id="rId50"/>
    <p:sldId id="667" r:id="rId51"/>
    <p:sldId id="676" r:id="rId52"/>
    <p:sldId id="640" r:id="rId53"/>
    <p:sldId id="594" r:id="rId54"/>
    <p:sldId id="668" r:id="rId55"/>
    <p:sldId id="595" r:id="rId56"/>
    <p:sldId id="675" r:id="rId57"/>
    <p:sldId id="644" r:id="rId58"/>
    <p:sldId id="625" r:id="rId59"/>
    <p:sldId id="596" r:id="rId60"/>
    <p:sldId id="658" r:id="rId61"/>
    <p:sldId id="659" r:id="rId62"/>
    <p:sldId id="597" r:id="rId63"/>
    <p:sldId id="677" r:id="rId64"/>
    <p:sldId id="678" r:id="rId65"/>
    <p:sldId id="643" r:id="rId66"/>
    <p:sldId id="642" r:id="rId67"/>
    <p:sldId id="622" r:id="rId68"/>
    <p:sldId id="657" r:id="rId69"/>
  </p:sldIdLst>
  <p:sldSz cx="9144000" cy="6858000" type="screen4x3"/>
  <p:notesSz cx="7010400" cy="9296400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EFFDFF"/>
    <a:srgbClr val="FFFF99"/>
    <a:srgbClr val="FFCC00"/>
    <a:srgbClr val="FFCC99"/>
    <a:srgbClr val="FF9900"/>
    <a:srgbClr val="E1FFFF"/>
    <a:srgbClr val="FF7C80"/>
    <a:srgbClr val="FFFF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2" autoAdjust="0"/>
    <p:restoredTop sz="75933" autoAdjust="0"/>
  </p:normalViewPr>
  <p:slideViewPr>
    <p:cSldViewPr snapToGrid="0" snapToObjects="1">
      <p:cViewPr varScale="1">
        <p:scale>
          <a:sx n="63" d="100"/>
          <a:sy n="63" d="100"/>
        </p:scale>
        <p:origin x="-1766" y="-43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9110"/>
    </p:cViewPr>
  </p:sorterViewPr>
  <p:notesViewPr>
    <p:cSldViewPr snapToGrid="0" snapToObjects="1">
      <p:cViewPr varScale="1">
        <p:scale>
          <a:sx n="81" d="100"/>
          <a:sy n="81" d="100"/>
        </p:scale>
        <p:origin x="-2304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3206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3206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221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D0C191F0-7265-4FC6-B8D3-F88E44CD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3206" y="0"/>
            <a:ext cx="3037194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>
            <a:lvl1pPr algn="r"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398" y="4415148"/>
            <a:ext cx="5141606" cy="418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206" y="8831902"/>
            <a:ext cx="3037194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5" tIns="46587" rIns="93175" bIns="46587" numCol="1" anchor="b" anchorCtr="0" compatLnSpc="1">
            <a:prstTxWarp prst="textNoShape">
              <a:avLst/>
            </a:prstTxWarp>
          </a:bodyPr>
          <a:lstStyle>
            <a:lvl1pPr algn="r" defTabSz="93221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CA8CBC4-257C-4E7D-B9E1-4DC597EC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9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C26B8-0129-4F5B-953C-F24462AA45ED}" type="slidenum">
              <a:rPr lang="en-US"/>
              <a:pPr/>
              <a:t>10</a:t>
            </a:fld>
            <a:endParaRPr lang="en-US"/>
          </a:p>
        </p:txBody>
      </p:sp>
      <p:sp>
        <p:nvSpPr>
          <p:cNvPr id="269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0EAD8-BC87-4A34-8ABA-9AFB653CB987}" type="slidenum">
              <a:rPr lang="en-US"/>
              <a:pPr/>
              <a:t>11</a:t>
            </a:fld>
            <a:endParaRPr lang="en-US"/>
          </a:p>
        </p:txBody>
      </p:sp>
      <p:sp>
        <p:nvSpPr>
          <p:cNvPr id="269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0EAD8-BC87-4A34-8ABA-9AFB653CB987}" type="slidenum">
              <a:rPr lang="en-US"/>
              <a:pPr/>
              <a:t>12</a:t>
            </a:fld>
            <a:endParaRPr lang="en-US"/>
          </a:p>
        </p:txBody>
      </p:sp>
      <p:sp>
        <p:nvSpPr>
          <p:cNvPr id="269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EE5AA-8A31-4495-B76B-0C5106E37B7A}" type="slidenum">
              <a:rPr lang="en-US"/>
              <a:pPr/>
              <a:t>13</a:t>
            </a:fld>
            <a:endParaRPr lang="en-US"/>
          </a:p>
        </p:txBody>
      </p:sp>
      <p:sp>
        <p:nvSpPr>
          <p:cNvPr id="269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FEEE5AA-8A31-4495-B76B-0C5106E37B7A}" type="slidenum">
              <a:rPr lang="en-US"/>
              <a:pPr/>
              <a:t>14</a:t>
            </a:fld>
            <a:endParaRPr lang="en-US"/>
          </a:p>
        </p:txBody>
      </p:sp>
      <p:sp>
        <p:nvSpPr>
          <p:cNvPr id="269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2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AE3C6E-A10A-430C-91BF-29C2EF525AFD}" type="slidenum">
              <a:rPr lang="en-US"/>
              <a:pPr/>
              <a:t>15</a:t>
            </a:fld>
            <a:endParaRPr lang="en-US"/>
          </a:p>
        </p:txBody>
      </p:sp>
      <p:sp>
        <p:nvSpPr>
          <p:cNvPr id="269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AE3C6E-A10A-430C-91BF-29C2EF525AFD}" type="slidenum">
              <a:rPr lang="en-US"/>
              <a:pPr/>
              <a:t>16</a:t>
            </a:fld>
            <a:endParaRPr lang="en-US"/>
          </a:p>
        </p:txBody>
      </p:sp>
      <p:sp>
        <p:nvSpPr>
          <p:cNvPr id="269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3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4635AE14-0E14-499A-980E-D1ED3F95FC78}" type="slidenum">
              <a:rPr lang="en-US" b="0" smtClean="0">
                <a:latin typeface="Arial" pitchFamily="34" charset="0"/>
              </a:rPr>
              <a:pPr algn="r">
                <a:defRPr/>
              </a:pPr>
              <a:t>21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9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4635AE14-0E14-499A-980E-D1ED3F95FC78}" type="slidenum">
              <a:rPr lang="en-US" b="0" smtClean="0">
                <a:latin typeface="Arial" pitchFamily="34" charset="0"/>
              </a:rPr>
              <a:pPr algn="r">
                <a:defRPr/>
              </a:pPr>
              <a:t>22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9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4635AE14-0E14-499A-980E-D1ED3F95FC78}" type="slidenum">
              <a:rPr lang="en-US" b="0" smtClean="0">
                <a:latin typeface="Arial" pitchFamily="34" charset="0"/>
              </a:rPr>
              <a:pPr algn="r">
                <a:defRPr/>
              </a:pPr>
              <a:t>23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9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4635AE14-0E14-499A-980E-D1ED3F95FC78}" type="slidenum">
              <a:rPr lang="en-US" b="0" smtClean="0">
                <a:latin typeface="Arial" pitchFamily="34" charset="0"/>
              </a:rPr>
              <a:pPr algn="r">
                <a:defRPr/>
              </a:pPr>
              <a:t>24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39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93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71461CFB-D386-4530-91B6-BD86C9518A5D}" type="slidenum">
              <a:rPr lang="en-US" b="0" smtClean="0">
                <a:latin typeface="Arial" pitchFamily="34" charset="0"/>
              </a:rPr>
              <a:pPr algn="r">
                <a:defRPr/>
              </a:pPr>
              <a:t>25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0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http://en.wikipedia.org/wiki/File:Stopwatch2.jpg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71461CFB-D386-4530-91B6-BD86C9518A5D}" type="slidenum">
              <a:rPr lang="en-US" b="0" smtClean="0">
                <a:latin typeface="Arial" pitchFamily="34" charset="0"/>
              </a:rPr>
              <a:pPr algn="r">
                <a:defRPr/>
              </a:pPr>
              <a:t>26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0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http://en.wikipedia.org/wiki/File:Stopwatch2.jpg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71461CFB-D386-4530-91B6-BD86C9518A5D}" type="slidenum">
              <a:rPr lang="en-US" b="0" smtClean="0">
                <a:latin typeface="Arial" pitchFamily="34" charset="0"/>
              </a:rPr>
              <a:pPr algn="r">
                <a:defRPr/>
              </a:pPr>
              <a:t>27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0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http://en.wikipedia.org/wiki/File:Stopwatch2.jpg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71461CFB-D386-4530-91B6-BD86C9518A5D}" type="slidenum">
              <a:rPr lang="en-US" b="0" smtClean="0">
                <a:latin typeface="Arial" pitchFamily="34" charset="0"/>
              </a:rPr>
              <a:pPr algn="r">
                <a:defRPr/>
              </a:pPr>
              <a:t>28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0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http://www.flickr.com/photos/94805433@N00/407591133/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71461CFB-D386-4530-91B6-BD86C9518A5D}" type="slidenum">
              <a:rPr lang="en-US" b="0" smtClean="0">
                <a:latin typeface="Arial" pitchFamily="34" charset="0"/>
              </a:rPr>
              <a:pPr algn="r">
                <a:defRPr/>
              </a:pPr>
              <a:t>29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0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http://www.flickr.com/photos/94805433@N00/407591133/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71461CFB-D386-4530-91B6-BD86C9518A5D}" type="slidenum">
              <a:rPr lang="en-US" b="0" smtClean="0">
                <a:latin typeface="Arial" pitchFamily="34" charset="0"/>
              </a:rPr>
              <a:pPr algn="r">
                <a:defRPr/>
              </a:pPr>
              <a:t>30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0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http://www.flickr.com/photos/94805433@N00/407591133/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05568BE3-2E63-49D6-BD8D-6F2E6708A44D}" type="slidenum">
              <a:rPr lang="en-US" b="0" smtClean="0">
                <a:latin typeface="Arial" pitchFamily="34" charset="0"/>
              </a:rPr>
              <a:pPr algn="r">
                <a:defRPr/>
              </a:pPr>
              <a:t>31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1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05568BE3-2E63-49D6-BD8D-6F2E6708A44D}" type="slidenum">
              <a:rPr lang="en-US" b="0" smtClean="0">
                <a:latin typeface="Arial" pitchFamily="34" charset="0"/>
              </a:rPr>
              <a:pPr algn="r">
                <a:defRPr/>
              </a:pPr>
              <a:t>32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1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1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57B5F3C0-C78D-4189-97F4-5697E5A2747E}" type="slidenum">
              <a:rPr lang="en-US" b="0" smtClean="0">
                <a:latin typeface="Arial" pitchFamily="34" charset="0"/>
              </a:rPr>
              <a:pPr algn="r">
                <a:defRPr/>
              </a:pPr>
              <a:t>33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2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0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57B5F3C0-C78D-4189-97F4-5697E5A2747E}" type="slidenum">
              <a:rPr lang="en-US" b="0" smtClean="0">
                <a:latin typeface="Arial" pitchFamily="34" charset="0"/>
              </a:rPr>
              <a:pPr algn="r">
                <a:defRPr/>
              </a:pPr>
              <a:t>34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2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80B505A2-16B5-4189-A4C9-31ABB5FAF619}" type="slidenum">
              <a:rPr lang="en-US" b="0" smtClean="0">
                <a:latin typeface="Arial" pitchFamily="34" charset="0"/>
              </a:rPr>
              <a:pPr algn="r">
                <a:defRPr/>
              </a:pPr>
              <a:t>35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3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80B505A2-16B5-4189-A4C9-31ABB5FAF619}" type="slidenum">
              <a:rPr lang="en-US" b="0" smtClean="0">
                <a:latin typeface="Arial" pitchFamily="34" charset="0"/>
              </a:rPr>
              <a:pPr algn="r">
                <a:defRPr/>
              </a:pPr>
              <a:t>36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3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33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22FFCBA3-A5E8-4D43-ABBA-CE97D43CB0AC}" type="slidenum">
              <a:rPr lang="en-US" b="0" smtClean="0">
                <a:latin typeface="Arial" pitchFamily="34" charset="0"/>
              </a:rPr>
              <a:pPr algn="r">
                <a:defRPr/>
              </a:pPr>
              <a:t>37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5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1pPr>
            <a:lvl2pPr marL="744458" indent="-286330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2pPr>
            <a:lvl3pPr marL="1145320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3pPr>
            <a:lvl4pPr marL="1603448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4pPr>
            <a:lvl5pPr marL="2061575" indent="-229064" algn="ctr" eaLnBrk="0" hangingPunct="0">
              <a:defRPr sz="1200" b="1">
                <a:solidFill>
                  <a:schemeClr val="tx1"/>
                </a:solidFill>
                <a:latin typeface="Arial Narrow" pitchFamily="34" charset="0"/>
              </a:defRPr>
            </a:lvl5pPr>
            <a:lvl6pPr marL="2519704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6pPr>
            <a:lvl7pPr marL="2977831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7pPr>
            <a:lvl8pPr marL="3435959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8pPr>
            <a:lvl9pPr marL="3894088" indent="-229064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 Narrow" pitchFamily="34" charset="0"/>
              </a:defRPr>
            </a:lvl9pPr>
          </a:lstStyle>
          <a:p>
            <a:pPr algn="r">
              <a:defRPr/>
            </a:pPr>
            <a:fld id="{22FFCBA3-A5E8-4D43-ABBA-CE97D43CB0AC}" type="slidenum">
              <a:rPr lang="en-US" b="0" smtClean="0">
                <a:latin typeface="Arial" pitchFamily="34" charset="0"/>
              </a:rPr>
              <a:pPr algn="r">
                <a:defRPr/>
              </a:pPr>
              <a:t>38</a:t>
            </a:fld>
            <a:endParaRPr lang="en-US" b="0" smtClean="0">
              <a:latin typeface="Arial" pitchFamily="34" charset="0"/>
            </a:endParaRPr>
          </a:p>
        </p:txBody>
      </p:sp>
      <p:sp>
        <p:nvSpPr>
          <p:cNvPr id="445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18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189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02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02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62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620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http://www.flickr.com/photos/71401718@N00/6206823614/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0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08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CA8CBC4-257C-4E7D-B9E1-4DC597EC1CB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08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http://www.flickr.com/photos/92435716@N00/101890434/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14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14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813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813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813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813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7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C26B8-0129-4F5B-953C-F24462AA45ED}" type="slidenum">
              <a:rPr lang="en-US"/>
              <a:pPr/>
              <a:t>6</a:t>
            </a:fld>
            <a:endParaRPr lang="en-US"/>
          </a:p>
        </p:txBody>
      </p:sp>
      <p:sp>
        <p:nvSpPr>
          <p:cNvPr id="269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27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952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952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95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95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AB5B14-4E25-4518-8B20-31335AFB88A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595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C26B8-0129-4F5B-953C-F24462AA45ED}" type="slidenum">
              <a:rPr lang="en-US"/>
              <a:pPr/>
              <a:t>7</a:t>
            </a:fld>
            <a:endParaRPr lang="en-US"/>
          </a:p>
        </p:txBody>
      </p:sp>
      <p:sp>
        <p:nvSpPr>
          <p:cNvPr id="269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C26B8-0129-4F5B-953C-F24462AA45ED}" type="slidenum">
              <a:rPr lang="en-US"/>
              <a:pPr/>
              <a:t>8</a:t>
            </a:fld>
            <a:endParaRPr lang="en-US"/>
          </a:p>
        </p:txBody>
      </p:sp>
      <p:sp>
        <p:nvSpPr>
          <p:cNvPr id="269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C26B8-0129-4F5B-953C-F24462AA45ED}" type="slidenum">
              <a:rPr lang="en-US"/>
              <a:pPr/>
              <a:t>9</a:t>
            </a:fld>
            <a:endParaRPr lang="en-US"/>
          </a:p>
        </p:txBody>
      </p:sp>
      <p:sp>
        <p:nvSpPr>
          <p:cNvPr id="269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9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555942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accent2"/>
                </a:solidFill>
              </a:rPr>
              <a:t>Concurrent &amp; Networked</a:t>
            </a:r>
            <a:r>
              <a:rPr lang="en-US" altLang="zh-CN" baseline="0" dirty="0" smtClean="0">
                <a:solidFill>
                  <a:schemeClr val="accent2"/>
                </a:solidFill>
              </a:rPr>
              <a:t> Software Design Dimensions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1" charset="-122"/>
                <a:cs typeface="+mn-cs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2/17/2013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RT-perf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www.dre.vanderbilt.edu/~schmidt/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PDF/daemon-design-94.pdf" TargetMode="Externa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PDF/Svc-Conf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dre.vanderbilt.edu/~schmidt/PDF/daemon-design-94.pdf" TargetMode="Externa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Reactor1-93.pdf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kircher-schwanninger.de/michael/publications/EagerAcquisition.pdf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daemon-design-94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dre.vanderbilt.edu/~schmidt/PDF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kircher-schwanninger.de/michael/publications/LazyAcquisition.pdf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dre.vanderbilt.edu/~schmidt/PDF/PDCP.pdf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Scheduler_activations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munications_protoco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ftp://crimson.ihg.uni-duisburg.de/Solaris/docs/multi_thread.pdf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Pipeline_(software)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.vanderbilt.edu/~schmidt/PDF/INFOCOM-94.pdf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nnection-oriented_protoco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nnectionless_protoco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445169" y="330523"/>
            <a:ext cx="8434136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Concurrent &amp; Networked Software Design Dimensions: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66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4598895" y="3796091"/>
            <a:ext cx="449131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Binary protocols </a:t>
            </a:r>
            <a:r>
              <a:rPr lang="en-US" sz="2000" dirty="0"/>
              <a:t>are oriented around binary data </a:t>
            </a:r>
            <a:r>
              <a:rPr lang="en-US" sz="2000" dirty="0" smtClean="0"/>
              <a:t>structures, </a:t>
            </a:r>
            <a:r>
              <a:rPr lang="en-US" sz="2000" dirty="0"/>
              <a:t>rather </a:t>
            </a:r>
            <a:r>
              <a:rPr lang="en-US" sz="2000" dirty="0" smtClean="0"/>
              <a:t>than </a:t>
            </a:r>
            <a:r>
              <a:rPr lang="en-US" sz="2000" dirty="0"/>
              <a:t>text strings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</a:t>
            </a:r>
            <a:r>
              <a:rPr lang="en-US" sz="2000" dirty="0" smtClean="0"/>
              <a:t>Faster &amp; smaller since they are intended </a:t>
            </a:r>
            <a:r>
              <a:rPr lang="en-US" sz="2000" dirty="0"/>
              <a:t>for machines rather than </a:t>
            </a:r>
            <a:r>
              <a:rPr lang="en-US" sz="2000" dirty="0" smtClean="0"/>
              <a:t>people</a:t>
            </a: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Hard for humans to read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1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71429"/>
            <a:ext cx="9134475" cy="914400"/>
          </a:xfrm>
        </p:spPr>
        <p:txBody>
          <a:bodyPr/>
          <a:lstStyle/>
          <a:p>
            <a:r>
              <a:rPr lang="en-US" sz="3200" dirty="0" smtClean="0"/>
              <a:t>Data Encoding Strategies</a:t>
            </a:r>
            <a:endParaRPr lang="en-US" sz="3200" dirty="0"/>
          </a:p>
        </p:txBody>
      </p:sp>
      <p:sp>
        <p:nvSpPr>
          <p:cNvPr id="33" name="Rectangle 32"/>
          <p:cNvSpPr/>
          <p:nvPr/>
        </p:nvSpPr>
        <p:spPr>
          <a:xfrm>
            <a:off x="1165409" y="6432549"/>
            <a:ext cx="6678742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Some popular protocols combine text &amp; binary encodings </a:t>
            </a:r>
            <a:endParaRPr lang="en-US" sz="2000" dirty="0"/>
          </a:p>
        </p:txBody>
      </p:sp>
      <p:sp>
        <p:nvSpPr>
          <p:cNvPr id="49" name="Rectangle 48"/>
          <p:cNvSpPr/>
          <p:nvPr/>
        </p:nvSpPr>
        <p:spPr>
          <a:xfrm>
            <a:off x="1467254" y="3214239"/>
            <a:ext cx="156773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(1) TEXT-BASED</a:t>
            </a:r>
            <a:endParaRPr lang="en-US" sz="1400" cap="all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06471" y="1088821"/>
            <a:ext cx="4338918" cy="218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module GIOP {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enum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MsgType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{ Request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, Reply,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... };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MessageHeader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char magic[4];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Version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GIOP_version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octet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byte_order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message_type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unsigned long </a:t>
            </a:r>
            <a:r>
              <a:rPr lang="en-US" sz="1400" b="1" dirty="0" err="1">
                <a:latin typeface="Courier New" pitchFamily="49" charset="0"/>
                <a:cs typeface="Courier New" pitchFamily="49" charset="0"/>
              </a:rPr>
              <a:t>message_size</a:t>
            </a:r>
            <a:r>
              <a:rPr lang="en-US" sz="14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};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...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95835" y="1088821"/>
            <a:ext cx="4572000" cy="21113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GET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/cs282/ka.jpg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HTTP/1.0 Connection: Keep-Alive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User-Agent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Mozilla/5.0 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[en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] …</a:t>
            </a:r>
            <a:b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Host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xar.dre.vanderbilt.edu </a:t>
            </a:r>
            <a:b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: image/gif, </a:t>
            </a: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image/jpeg, */*</a:t>
            </a:r>
            <a:b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</a:br>
            <a:r>
              <a:rPr lang="fr-FR" sz="1600" b="1" dirty="0" err="1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Accept-Language</a:t>
            </a: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: en </a:t>
            </a:r>
            <a:r>
              <a:rPr lang="fr-FR" sz="1600" b="1" dirty="0" err="1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Accept-Charset</a:t>
            </a: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: iso-8859-1,*,utf-8 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 smtClean="0">
                <a:solidFill>
                  <a:schemeClr val="bg1">
                    <a:lumMod val="65000"/>
                  </a:schemeClr>
                </a:solidFill>
                <a:latin typeface="Courier New" pitchFamily="49" charset="0"/>
                <a:cs typeface="Courier New" pitchFamily="49" charset="0"/>
              </a:rPr>
              <a:t>...</a:t>
            </a:r>
            <a:endParaRPr lang="en-US" sz="1600" b="1" dirty="0">
              <a:solidFill>
                <a:schemeClr val="bg1">
                  <a:lumMod val="6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164772" y="3214239"/>
            <a:ext cx="111915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(2) Binary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526" y="3796091"/>
            <a:ext cx="449972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Text-based protocols are oriented around text strings, rather than binary data structures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Much easier for humans to read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More verbose in terms of time &amp; space usage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4951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6" y="961936"/>
            <a:ext cx="8785412" cy="257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" y="262689"/>
            <a:ext cx="9134475" cy="914400"/>
          </a:xfrm>
        </p:spPr>
        <p:txBody>
          <a:bodyPr/>
          <a:lstStyle/>
          <a:p>
            <a:r>
              <a:rPr lang="en-US" sz="3200" dirty="0" smtClean="0"/>
              <a:t>Connection Multiplexing </a:t>
            </a:r>
            <a:r>
              <a:rPr lang="en-US" sz="3200" dirty="0"/>
              <a:t>Strategies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489450" y="961936"/>
            <a:ext cx="4573868" cy="25731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5400" y="3584775"/>
            <a:ext cx="446405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All </a:t>
            </a:r>
            <a:r>
              <a:rPr lang="en-US" sz="2000" dirty="0">
                <a:latin typeface="+mn-lt"/>
                <a:ea typeface="+mn-ea"/>
                <a:cs typeface="+mn-cs"/>
              </a:rPr>
              <a:t>client requests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from </a:t>
            </a:r>
            <a:r>
              <a:rPr lang="en-US" sz="2000" dirty="0">
                <a:latin typeface="+mn-lt"/>
                <a:ea typeface="+mn-ea"/>
                <a:cs typeface="+mn-cs"/>
              </a:rPr>
              <a:t>threads in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process </a:t>
            </a:r>
            <a:r>
              <a:rPr lang="en-US" sz="2000" dirty="0">
                <a:latin typeface="+mn-lt"/>
                <a:ea typeface="+mn-ea"/>
                <a:cs typeface="+mn-cs"/>
              </a:rPr>
              <a:t>pass through one TCP connection to a server process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Pros</a:t>
            </a:r>
            <a:r>
              <a:rPr lang="en-US" sz="2000" dirty="0">
                <a:latin typeface="+mn-lt"/>
                <a:ea typeface="+mn-ea"/>
                <a:cs typeface="+mn-cs"/>
              </a:rPr>
              <a:t>: Conserves OS communication resources, such as socket handles &amp; connection control blocks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Cons</a:t>
            </a:r>
            <a:r>
              <a:rPr lang="en-US" sz="2000" dirty="0">
                <a:latin typeface="+mn-lt"/>
                <a:ea typeface="+mn-ea"/>
                <a:cs typeface="+mn-cs"/>
              </a:rPr>
              <a:t>: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Harder </a:t>
            </a:r>
            <a:r>
              <a:rPr lang="en-US" sz="2000" dirty="0">
                <a:latin typeface="+mn-lt"/>
                <a:ea typeface="+mn-ea"/>
                <a:cs typeface="+mn-cs"/>
              </a:rPr>
              <a:t>to program, less efficient, &amp; less deterministic</a:t>
            </a:r>
          </a:p>
        </p:txBody>
      </p:sp>
      <p:sp>
        <p:nvSpPr>
          <p:cNvPr id="6" name="Rectangle 5"/>
          <p:cNvSpPr/>
          <p:nvPr/>
        </p:nvSpPr>
        <p:spPr>
          <a:xfrm>
            <a:off x="970442" y="1177413"/>
            <a:ext cx="2942922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Multiplexed connection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049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9434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6" y="961936"/>
            <a:ext cx="8785412" cy="257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6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400" y="262689"/>
            <a:ext cx="9134475" cy="914400"/>
          </a:xfrm>
        </p:spPr>
        <p:txBody>
          <a:bodyPr/>
          <a:lstStyle/>
          <a:p>
            <a:r>
              <a:rPr lang="en-US" sz="3200" dirty="0" smtClean="0"/>
              <a:t>Connection Multiplexing </a:t>
            </a:r>
            <a:r>
              <a:rPr lang="en-US" sz="3200" dirty="0"/>
              <a:t>Strategies</a:t>
            </a:r>
          </a:p>
        </p:txBody>
      </p:sp>
      <p:sp>
        <p:nvSpPr>
          <p:cNvPr id="2063364" name="Rectangle 4"/>
          <p:cNvSpPr>
            <a:spLocks noChangeArrowheads="1"/>
          </p:cNvSpPr>
          <p:nvPr/>
        </p:nvSpPr>
        <p:spPr bwMode="auto">
          <a:xfrm>
            <a:off x="25400" y="3584775"/>
            <a:ext cx="446405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All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client requests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from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threads in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pass through one TCP connection to a server process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Pros: Conserves OS communication resources, such as socket handles &amp; connection control blocks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Cons: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Harder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program, less efficient, &amp; less deterministic</a:t>
            </a:r>
          </a:p>
        </p:txBody>
      </p:sp>
      <p:sp>
        <p:nvSpPr>
          <p:cNvPr id="2063365" name="Rectangle 5"/>
          <p:cNvSpPr>
            <a:spLocks noChangeArrowheads="1"/>
          </p:cNvSpPr>
          <p:nvPr/>
        </p:nvSpPr>
        <p:spPr bwMode="auto">
          <a:xfrm>
            <a:off x="4409440" y="3584775"/>
            <a:ext cx="473456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Each </a:t>
            </a:r>
            <a:r>
              <a:rPr lang="en-US" sz="2000" dirty="0">
                <a:latin typeface="+mn-lt"/>
                <a:ea typeface="+mn-ea"/>
                <a:cs typeface="+mn-cs"/>
              </a:rPr>
              <a:t>client uses a different connection to communicate with a peer service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Pros</a:t>
            </a:r>
            <a:r>
              <a:rPr lang="en-US" sz="2000" dirty="0">
                <a:latin typeface="+mn-lt"/>
                <a:ea typeface="+mn-ea"/>
                <a:cs typeface="+mn-cs"/>
              </a:rPr>
              <a:t>: Finer control of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end-to-end priorities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lower </a:t>
            </a:r>
            <a:r>
              <a:rPr lang="en-US" sz="2000" dirty="0">
                <a:latin typeface="+mn-lt"/>
                <a:ea typeface="+mn-ea"/>
                <a:cs typeface="+mn-cs"/>
              </a:rPr>
              <a:t>synchronization overhead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at middleware &amp; app layers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Cons</a:t>
            </a:r>
            <a:r>
              <a:rPr lang="en-US" sz="2000" dirty="0">
                <a:latin typeface="+mn-lt"/>
                <a:ea typeface="+mn-ea"/>
                <a:cs typeface="+mn-cs"/>
              </a:rPr>
              <a:t>: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Uses more </a:t>
            </a:r>
            <a:r>
              <a:rPr lang="en-US" sz="2000" dirty="0">
                <a:latin typeface="+mn-lt"/>
                <a:ea typeface="+mn-ea"/>
                <a:cs typeface="+mn-cs"/>
              </a:rPr>
              <a:t>OS resources, 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thus may </a:t>
            </a:r>
            <a:r>
              <a:rPr lang="en-US" sz="2000" dirty="0">
                <a:latin typeface="+mn-lt"/>
                <a:ea typeface="+mn-ea"/>
                <a:cs typeface="+mn-cs"/>
              </a:rPr>
              <a:t>not scale well in certain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contexts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8640" y="6425375"/>
            <a:ext cx="80010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schmidt/PDF/RT-perf.pdf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970442" y="1177413"/>
            <a:ext cx="2942922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(1) Multiplexed connection</a:t>
            </a:r>
            <a:endParaRPr lang="en-US" sz="1400" cap="all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64668" y="1177413"/>
            <a:ext cx="3576014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(2) </a:t>
            </a:r>
            <a:r>
              <a:rPr lang="en-US" sz="1400" cap="all" dirty="0" err="1" smtClean="0">
                <a:latin typeface="Arial" pitchFamily="34" charset="0"/>
                <a:cs typeface="Arial" pitchFamily="34" charset="0"/>
              </a:rPr>
              <a:t>nonMultiplexed</a:t>
            </a:r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 connection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33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Sync vs. </a:t>
            </a:r>
            <a:r>
              <a:rPr lang="en-US" sz="3200" dirty="0" err="1"/>
              <a:t>Async</a:t>
            </a:r>
            <a:r>
              <a:rPr lang="en-US" sz="3200" dirty="0"/>
              <a:t> Message Exchange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8" y="1171753"/>
            <a:ext cx="2109851" cy="263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-8964" y="3944704"/>
            <a:ext cx="4267199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Exchange messages </a:t>
            </a:r>
            <a:r>
              <a:rPr lang="en-US" sz="2000" dirty="0">
                <a:latin typeface="+mn-lt"/>
                <a:ea typeface="+mn-ea"/>
                <a:cs typeface="+mn-cs"/>
              </a:rPr>
              <a:t>in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“stop &amp; wait” (</a:t>
            </a:r>
            <a:r>
              <a:rPr lang="en-US" sz="2000" dirty="0"/>
              <a:t>synchronous </a:t>
            </a:r>
            <a:r>
              <a:rPr lang="en-US" sz="2000" dirty="0" smtClean="0"/>
              <a:t>lock-step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) sequence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“Intuitive” since it maps nicely onto function call patterns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Doesn’t leverage inherent parallelism in the network/system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211417" y="2084605"/>
            <a:ext cx="206561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Synchronous</a:t>
            </a:r>
            <a:br>
              <a:rPr lang="en-US" sz="1400" cap="all" dirty="0" smtClean="0">
                <a:latin typeface="Arial" pitchFamily="34" charset="0"/>
                <a:cs typeface="Arial" pitchFamily="34" charset="0"/>
              </a:rPr>
            </a:br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cap="all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   message </a:t>
            </a:r>
            <a:br>
              <a:rPr lang="en-US" sz="1400" cap="all" dirty="0" smtClean="0">
                <a:latin typeface="Arial" pitchFamily="34" charset="0"/>
                <a:cs typeface="Arial" pitchFamily="34" charset="0"/>
              </a:rPr>
            </a:br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     exchange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474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9434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Sync vs. </a:t>
            </a:r>
            <a:r>
              <a:rPr lang="en-US" sz="3200" dirty="0" err="1"/>
              <a:t>Async</a:t>
            </a:r>
            <a:r>
              <a:rPr lang="en-US" sz="3200" dirty="0"/>
              <a:t> Message Exchange</a:t>
            </a:r>
          </a:p>
        </p:txBody>
      </p:sp>
      <p:sp>
        <p:nvSpPr>
          <p:cNvPr id="2064388" name="Rectangle 4"/>
          <p:cNvSpPr>
            <a:spLocks noChangeArrowheads="1"/>
          </p:cNvSpPr>
          <p:nvPr/>
        </p:nvSpPr>
        <p:spPr bwMode="auto">
          <a:xfrm>
            <a:off x="4329953" y="3944704"/>
            <a:ext cx="4826747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lvl="1" indent="-233363">
              <a:lnSpc>
                <a:spcPct val="100000"/>
              </a:lnSpc>
              <a:spcBef>
                <a:spcPts val="18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Exchange messages without waiting </a:t>
            </a:r>
            <a:r>
              <a:rPr lang="en-US" sz="2000" dirty="0"/>
              <a:t>for responses synchronously 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/>
              <a:t>Pros</a:t>
            </a:r>
            <a:r>
              <a:rPr lang="en-US" sz="2000" dirty="0" smtClean="0"/>
              <a:t>: Leverages inherent parallelism more effectively 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/>
              <a:t>Cons</a:t>
            </a:r>
            <a:r>
              <a:rPr lang="en-US" sz="2000" dirty="0" smtClean="0"/>
              <a:t>: Harder to program &amp; requires a way to detect </a:t>
            </a:r>
            <a:r>
              <a:rPr lang="en-US" sz="2000" dirty="0"/>
              <a:t>lost or failed requests &amp; </a:t>
            </a:r>
            <a:r>
              <a:rPr lang="en-US" sz="2000" dirty="0" smtClean="0"/>
              <a:t>(potentially) resend </a:t>
            </a:r>
            <a:r>
              <a:rPr lang="en-US" sz="2000" dirty="0"/>
              <a:t>them </a:t>
            </a:r>
            <a:r>
              <a:rPr lang="en-US" sz="2000" dirty="0" smtClean="0"/>
              <a:t>later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271" y="1171753"/>
            <a:ext cx="2109852" cy="269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6421497"/>
            <a:ext cx="88392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dirty="0"/>
              <a:t>ami1.pdf</a:t>
            </a:r>
            <a:r>
              <a:rPr lang="en-US" sz="2000" dirty="0" smtClean="0"/>
              <a:t> &amp; ami2.pdf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</a:t>
            </a:r>
            <a:r>
              <a:rPr lang="en-US" sz="2000" dirty="0" smtClean="0"/>
              <a:t> have more info</a:t>
            </a:r>
            <a:endParaRPr lang="en-US" sz="20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58" y="1171753"/>
            <a:ext cx="2109851" cy="2638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1417" y="2084605"/>
            <a:ext cx="2065618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(1) Synchronous</a:t>
            </a:r>
            <a:b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cap="all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message </a:t>
            </a:r>
            <a:b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 exchange</a:t>
            </a:r>
            <a:endParaRPr lang="en-US" sz="1400" cap="all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66536" y="2084605"/>
            <a:ext cx="201706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(2) </a:t>
            </a:r>
            <a:r>
              <a:rPr lang="en-US" sz="1400" cap="all" dirty="0" err="1" smtClean="0">
                <a:latin typeface="Arial" pitchFamily="34" charset="0"/>
                <a:cs typeface="Arial" pitchFamily="34" charset="0"/>
              </a:rPr>
              <a:t>aSynchronous</a:t>
            </a:r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400" cap="all" dirty="0" smtClean="0">
                <a:latin typeface="Arial" pitchFamily="34" charset="0"/>
                <a:cs typeface="Arial" pitchFamily="34" charset="0"/>
              </a:rPr>
            </a:br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     message </a:t>
            </a:r>
            <a:br>
              <a:rPr lang="en-US" sz="1400" cap="all" dirty="0" smtClean="0">
                <a:latin typeface="Arial" pitchFamily="34" charset="0"/>
                <a:cs typeface="Arial" pitchFamily="34" charset="0"/>
              </a:rPr>
            </a:br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     exchange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8964" y="3944704"/>
            <a:ext cx="4267199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Exchange messages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“stop &amp; wait” (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synchronous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lock-step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) sequence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“Intuitive” since it maps nicely onto function call patterns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Doesn’t leverage inherent parallelism in the network/system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224371" y="1244600"/>
            <a:ext cx="160397" cy="25654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443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4" y="1082697"/>
            <a:ext cx="8325986" cy="251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4222376" y="878541"/>
            <a:ext cx="4437530" cy="26565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6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222084"/>
            <a:ext cx="8610600" cy="914400"/>
          </a:xfrm>
        </p:spPr>
        <p:txBody>
          <a:bodyPr/>
          <a:lstStyle/>
          <a:p>
            <a:r>
              <a:rPr lang="en-US" sz="3200" dirty="0"/>
              <a:t>Message Passing vs. Shared Memory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489450" y="961936"/>
            <a:ext cx="4573868" cy="25731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317" y="3569935"/>
            <a:ext cx="4484133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Message passing exchanges data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via inter-process communication (IPC) mechanisms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Generalizes to both local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remote communication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May incur excess overhead for large messages in a “loop back” configuration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7801" y="2166884"/>
            <a:ext cx="652743" cy="323350"/>
          </a:xfrm>
          <a:prstGeom prst="rect">
            <a:avLst/>
          </a:prstGeom>
          <a:solidFill>
            <a:srgbClr val="EFFDFF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7801" y="2782081"/>
            <a:ext cx="652743" cy="32335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14355" y="2338184"/>
            <a:ext cx="652743" cy="32335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69400" y="2161152"/>
            <a:ext cx="652743" cy="323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51581" y="3175850"/>
            <a:ext cx="2178289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Message passing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1301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222084"/>
            <a:ext cx="8610600" cy="914400"/>
          </a:xfrm>
        </p:spPr>
        <p:txBody>
          <a:bodyPr/>
          <a:lstStyle/>
          <a:p>
            <a:r>
              <a:rPr lang="en-US" sz="3200" dirty="0"/>
              <a:t>Message Passing vs. Shared Memory</a:t>
            </a:r>
          </a:p>
        </p:txBody>
      </p:sp>
      <p:sp>
        <p:nvSpPr>
          <p:cNvPr id="2065413" name="Rectangle 5"/>
          <p:cNvSpPr>
            <a:spLocks noChangeArrowheads="1"/>
          </p:cNvSpPr>
          <p:nvPr/>
        </p:nvSpPr>
        <p:spPr bwMode="auto">
          <a:xfrm>
            <a:off x="4363177" y="3576285"/>
            <a:ext cx="4793525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lvl="1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Shared memory allows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apps to </a:t>
            </a:r>
            <a:r>
              <a:rPr lang="en-US" sz="2000" dirty="0">
                <a:latin typeface="+mn-lt"/>
                <a:ea typeface="+mn-ea"/>
                <a:cs typeface="+mn-cs"/>
              </a:rPr>
              <a:t>access &amp; exchange data as though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they were </a:t>
            </a:r>
            <a:r>
              <a:rPr lang="en-US" sz="2000" dirty="0">
                <a:latin typeface="+mn-lt"/>
                <a:ea typeface="+mn-ea"/>
                <a:cs typeface="+mn-cs"/>
              </a:rPr>
              <a:t>local 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address </a:t>
            </a:r>
            <a:r>
              <a:rPr lang="en-US" sz="2000" dirty="0">
                <a:latin typeface="+mn-lt"/>
                <a:ea typeface="+mn-ea"/>
                <a:cs typeface="+mn-cs"/>
              </a:rPr>
              <a:t>space of each process</a:t>
            </a:r>
          </a:p>
          <a:p>
            <a:pPr marL="233363" lvl="1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Can be more efficient for large messages in loop-back configurations</a:t>
            </a:r>
          </a:p>
          <a:p>
            <a:pPr marL="233363" lvl="1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Doesn’t generalize efficiently to remote systems &amp; can be more error-prone &amp; non-portable for OO apps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4" y="1082697"/>
            <a:ext cx="8325986" cy="2512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17801" y="2166884"/>
            <a:ext cx="652743" cy="323350"/>
          </a:xfrm>
          <a:prstGeom prst="rect">
            <a:avLst/>
          </a:prstGeom>
          <a:solidFill>
            <a:srgbClr val="EFFDFF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7801" y="2782081"/>
            <a:ext cx="652743" cy="32335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14355" y="2338184"/>
            <a:ext cx="652743" cy="32335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9400" y="2161152"/>
            <a:ext cx="652743" cy="323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96960" y="2092414"/>
            <a:ext cx="1377429" cy="86312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SHARED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MEMORY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SEGMENT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317" y="3569935"/>
            <a:ext cx="4484133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Message passing exchanges data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via inter-process communication (IPC) mechanisms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Generalizes to both local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remote communication</a:t>
            </a:r>
          </a:p>
          <a:p>
            <a:pPr marL="233363" lvl="1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Cons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May incur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excess overhead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for large messages in a “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loop-back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configuration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51581" y="3175850"/>
            <a:ext cx="2178289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(1) Message passing</a:t>
            </a:r>
            <a:endParaRPr lang="en-US" sz="1400" cap="all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96529" y="3175850"/>
            <a:ext cx="2056910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(2) Shared memory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2906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2701" y="1083538"/>
            <a:ext cx="4075206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lvl="1" indent="-2286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Separate entities within the single address space of a stand-alone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app interact </a:t>
            </a:r>
            <a:r>
              <a:rPr lang="en-US" sz="2000" dirty="0">
                <a:latin typeface="+mn-lt"/>
                <a:ea typeface="+mn-ea"/>
                <a:cs typeface="+mn-cs"/>
              </a:rPr>
              <a:t>by passing parameters via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function/method </a:t>
            </a:r>
            <a:r>
              <a:rPr lang="en-US" sz="2000" dirty="0">
                <a:latin typeface="+mn-lt"/>
                <a:ea typeface="+mn-ea"/>
                <a:cs typeface="+mn-cs"/>
              </a:rPr>
              <a:t>calls and/or by accessing global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variables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959225"/>
            <a:ext cx="2670175" cy="200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5611904" y="1038715"/>
            <a:ext cx="2336025" cy="19080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43970" y="1092502"/>
            <a:ext cx="126669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Global Data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187" y="1389709"/>
            <a:ext cx="2035175" cy="14255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pic>
      <p:sp>
        <p:nvSpPr>
          <p:cNvPr id="9" name="Rectangle 8"/>
          <p:cNvSpPr/>
          <p:nvPr/>
        </p:nvSpPr>
        <p:spPr bwMode="auto">
          <a:xfrm>
            <a:off x="5771187" y="1389709"/>
            <a:ext cx="372783" cy="20600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313116" y="2402721"/>
            <a:ext cx="493246" cy="30461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831857" y="1649501"/>
            <a:ext cx="793807" cy="2308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Function A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1387" y="1649501"/>
            <a:ext cx="793807" cy="230832"/>
          </a:xfrm>
          <a:prstGeom prst="rect">
            <a:avLst/>
          </a:prstGeom>
          <a:solidFill>
            <a:srgbClr val="EFFDFF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Function B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62482" y="2296270"/>
            <a:ext cx="801823" cy="230832"/>
          </a:xfrm>
          <a:prstGeom prst="rect">
            <a:avLst/>
          </a:prstGeom>
          <a:solidFill>
            <a:srgbClr val="FFCC00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Function C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961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2700" y="638858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786" y="6424244"/>
            <a:ext cx="904218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There are many patterns lurking in these design dimensions, as discussed later</a:t>
            </a:r>
            <a:endParaRPr lang="en-US" sz="20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2701" y="1083538"/>
            <a:ext cx="4075206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33363" lvl="1" indent="-22860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Separate entities within the single address space of a stand-alone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app interact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by passing parameters via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function/method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calls and/or by accessing global variables</a:t>
            </a:r>
          </a:p>
          <a:p>
            <a:pPr marL="233363" lvl="1" indent="-22860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Entities located in different address spaces in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networked software, </a:t>
            </a:r>
            <a:r>
              <a:rPr lang="en-US" sz="2000" dirty="0">
                <a:latin typeface="+mn-lt"/>
                <a:ea typeface="+mn-ea"/>
                <a:cs typeface="+mn-cs"/>
              </a:rPr>
              <a:t>however, require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more powerful communication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mechanisms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635" y="3828198"/>
            <a:ext cx="3724275" cy="251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91" y="1074573"/>
            <a:ext cx="3865563" cy="243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0" descr="schmid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28012" y="4407021"/>
            <a:ext cx="1410635" cy="185192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965135" y="2156401"/>
            <a:ext cx="652743" cy="323350"/>
          </a:xfrm>
          <a:prstGeom prst="rect">
            <a:avLst/>
          </a:prstGeom>
          <a:solidFill>
            <a:srgbClr val="EFFDFF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36260" y="2781223"/>
            <a:ext cx="652743" cy="323350"/>
          </a:xfrm>
          <a:prstGeom prst="rect">
            <a:avLst/>
          </a:prstGeom>
          <a:solidFill>
            <a:srgbClr val="FFCC00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32814" y="2337326"/>
            <a:ext cx="652743" cy="323350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16734" y="2160294"/>
            <a:ext cx="652743" cy="323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00057" y="4838255"/>
            <a:ext cx="1377429" cy="863128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SHARED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MEMORY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SEGMENT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71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445169" y="330523"/>
            <a:ext cx="8434136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Concurrent &amp; Networked Software Design: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0794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448527" y="2108522"/>
            <a:ext cx="1326776" cy="997147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600927" y="2260922"/>
            <a:ext cx="1326776" cy="99714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753327" y="2413322"/>
            <a:ext cx="1326776" cy="997147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672576" y="3873152"/>
            <a:ext cx="2404150" cy="369332"/>
          </a:xfrm>
          <a:prstGeom prst="rect">
            <a:avLst/>
          </a:prstGeom>
          <a:solidFill>
            <a:srgbClr val="33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Configuration</a:t>
            </a:r>
          </a:p>
        </p:txBody>
      </p:sp>
      <p:sp>
        <p:nvSpPr>
          <p:cNvPr id="3" name="Left-Right Arrow 2"/>
          <p:cNvSpPr/>
          <p:nvPr/>
        </p:nvSpPr>
        <p:spPr bwMode="auto">
          <a:xfrm>
            <a:off x="5298970" y="1142912"/>
            <a:ext cx="2770094" cy="733663"/>
          </a:xfrm>
          <a:prstGeom prst="left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Communication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216914" y="2922733"/>
            <a:ext cx="300243" cy="312737"/>
            <a:chOff x="8327572" y="4328206"/>
            <a:chExt cx="300243" cy="312737"/>
          </a:xfrm>
        </p:grpSpPr>
        <p:grpSp>
          <p:nvGrpSpPr>
            <p:cNvPr id="16" name="Group 1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" name="Rectangle 5"/>
          <p:cNvSpPr/>
          <p:nvPr/>
        </p:nvSpPr>
        <p:spPr>
          <a:xfrm>
            <a:off x="6145194" y="3410469"/>
            <a:ext cx="160813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Concurrency</a:t>
            </a:r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6536660" y="3030683"/>
            <a:ext cx="300243" cy="312737"/>
            <a:chOff x="8327572" y="4328206"/>
            <a:chExt cx="300243" cy="312737"/>
          </a:xfrm>
        </p:grpSpPr>
        <p:grpSp>
          <p:nvGrpSpPr>
            <p:cNvPr id="24" name="Group 2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cxnSp>
          <p:nvCxnSpPr>
            <p:cNvPr id="25" name="Straight Arrow Connector 2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6856406" y="2922939"/>
            <a:ext cx="300243" cy="312737"/>
            <a:chOff x="8327572" y="4328206"/>
            <a:chExt cx="300243" cy="312737"/>
          </a:xfrm>
        </p:grpSpPr>
        <p:grpSp>
          <p:nvGrpSpPr>
            <p:cNvPr id="31" name="Group 3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0" name="Rectangle 39"/>
          <p:cNvSpPr/>
          <p:nvPr/>
        </p:nvSpPr>
        <p:spPr bwMode="auto">
          <a:xfrm>
            <a:off x="4513618" y="2108522"/>
            <a:ext cx="1326776" cy="9971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4666018" y="2260922"/>
            <a:ext cx="1326776" cy="997147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818418" y="2413322"/>
            <a:ext cx="1326776" cy="997147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921" y="1075992"/>
            <a:ext cx="6518739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Discuss key </a:t>
            </a:r>
            <a:r>
              <a:rPr lang="en-US" sz="2000" dirty="0"/>
              <a:t>c</a:t>
            </a:r>
            <a:r>
              <a:rPr lang="en-US" sz="2000" dirty="0" smtClean="0"/>
              <a:t>ommunication </a:t>
            </a:r>
            <a:br>
              <a:rPr lang="en-US" sz="2000" dirty="0" smtClean="0"/>
            </a:br>
            <a:r>
              <a:rPr lang="en-US" sz="2000" dirty="0" smtClean="0"/>
              <a:t>design dimensions</a:t>
            </a:r>
            <a:endParaRPr lang="en-US" sz="2000" dirty="0"/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Evaluate the pros &amp; cons of</a:t>
            </a:r>
            <a:br>
              <a:rPr lang="en-US" sz="2000" dirty="0" smtClean="0"/>
            </a:br>
            <a:r>
              <a:rPr lang="en-US" sz="2000" dirty="0" smtClean="0"/>
              <a:t>alternative designs that apps </a:t>
            </a:r>
            <a:br>
              <a:rPr lang="en-US" sz="2000" dirty="0" smtClean="0"/>
            </a:br>
            <a:r>
              <a:rPr lang="en-US" sz="2000" dirty="0" smtClean="0"/>
              <a:t>&amp; services can use to interact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95892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448527" y="2108522"/>
            <a:ext cx="1326776" cy="997147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600927" y="2260922"/>
            <a:ext cx="1326776" cy="99714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753327" y="2413322"/>
            <a:ext cx="1326776" cy="997147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672576" y="3873152"/>
            <a:ext cx="2404150" cy="369332"/>
          </a:xfrm>
          <a:prstGeom prst="rect">
            <a:avLst/>
          </a:prstGeom>
          <a:solidFill>
            <a:srgbClr val="33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Configuration</a:t>
            </a:r>
          </a:p>
        </p:txBody>
      </p:sp>
      <p:sp>
        <p:nvSpPr>
          <p:cNvPr id="3" name="Left-Right Arrow 2"/>
          <p:cNvSpPr/>
          <p:nvPr/>
        </p:nvSpPr>
        <p:spPr bwMode="auto">
          <a:xfrm>
            <a:off x="5298970" y="1142912"/>
            <a:ext cx="2770094" cy="733663"/>
          </a:xfrm>
          <a:prstGeom prst="left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Communication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216914" y="2922733"/>
            <a:ext cx="300243" cy="312737"/>
            <a:chOff x="8327572" y="4328206"/>
            <a:chExt cx="300243" cy="312737"/>
          </a:xfrm>
        </p:grpSpPr>
        <p:grpSp>
          <p:nvGrpSpPr>
            <p:cNvPr id="16" name="Group 1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" name="Rectangle 5"/>
          <p:cNvSpPr/>
          <p:nvPr/>
        </p:nvSpPr>
        <p:spPr>
          <a:xfrm>
            <a:off x="6145194" y="3410469"/>
            <a:ext cx="160813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Concurrency</a:t>
            </a:r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6536660" y="3030683"/>
            <a:ext cx="300243" cy="312737"/>
            <a:chOff x="8327572" y="4328206"/>
            <a:chExt cx="300243" cy="312737"/>
          </a:xfrm>
        </p:grpSpPr>
        <p:grpSp>
          <p:nvGrpSpPr>
            <p:cNvPr id="24" name="Group 2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cxnSp>
          <p:nvCxnSpPr>
            <p:cNvPr id="25" name="Straight Arrow Connector 2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6856406" y="2922939"/>
            <a:ext cx="300243" cy="312737"/>
            <a:chOff x="8327572" y="4328206"/>
            <a:chExt cx="300243" cy="312737"/>
          </a:xfrm>
        </p:grpSpPr>
        <p:grpSp>
          <p:nvGrpSpPr>
            <p:cNvPr id="31" name="Group 3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0" name="Rectangle 39"/>
          <p:cNvSpPr/>
          <p:nvPr/>
        </p:nvSpPr>
        <p:spPr bwMode="auto">
          <a:xfrm>
            <a:off x="4513618" y="2108522"/>
            <a:ext cx="1326776" cy="9971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4666018" y="2260922"/>
            <a:ext cx="1326776" cy="997147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818418" y="2413322"/>
            <a:ext cx="1326776" cy="997147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12700" y="637961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7571" y="6442174"/>
            <a:ext cx="886236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>
                <a:hlinkClick r:id="rId5"/>
              </a:rPr>
              <a:t>www.dre.vanderbilt.edu/~schmidt/PDF/daemon-design-94.pdf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39" name="Rectangle 38"/>
          <p:cNvSpPr/>
          <p:nvPr/>
        </p:nvSpPr>
        <p:spPr>
          <a:xfrm>
            <a:off x="17921" y="1075992"/>
            <a:ext cx="65187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Discuss key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ommunication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design dimensions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Evaluate the pros &amp; cons of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alternative designs that apps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services can use to interact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Present key </a:t>
            </a:r>
            <a:r>
              <a:rPr lang="en-US" sz="2000" dirty="0"/>
              <a:t>s</a:t>
            </a:r>
            <a:r>
              <a:rPr lang="en-US" sz="2000" dirty="0" smtClean="0"/>
              <a:t>ervice</a:t>
            </a:r>
            <a:r>
              <a:rPr lang="en-US" sz="2000" dirty="0"/>
              <a:t>, server,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&amp; </a:t>
            </a:r>
            <a:r>
              <a:rPr lang="en-US" sz="2000" dirty="0"/>
              <a:t>configuration </a:t>
            </a:r>
            <a:r>
              <a:rPr lang="en-US" sz="2000" dirty="0" smtClean="0"/>
              <a:t>design dimensions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Evaluate the pros &amp; cons of alternative </a:t>
            </a:r>
            <a:br>
              <a:rPr lang="en-US" sz="2000" dirty="0"/>
            </a:br>
            <a:r>
              <a:rPr lang="en-US" sz="2000" dirty="0"/>
              <a:t>designs that apps &amp; </a:t>
            </a:r>
            <a:r>
              <a:rPr lang="en-US" sz="2000" dirty="0" smtClean="0"/>
              <a:t>services </a:t>
            </a:r>
            <a:r>
              <a:rPr lang="en-US" sz="2000" dirty="0"/>
              <a:t>can use </a:t>
            </a:r>
            <a:br>
              <a:rPr lang="en-US" sz="2000" dirty="0"/>
            </a:br>
            <a:r>
              <a:rPr lang="en-US" sz="2000" dirty="0"/>
              <a:t>to organize their structure &amp; </a:t>
            </a:r>
            <a:r>
              <a:rPr lang="en-US" sz="2000" dirty="0" smtClean="0"/>
              <a:t>configuration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4701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40" grpId="0" animBg="1"/>
      <p:bldP spid="41" grpId="0" animBg="1"/>
      <p:bldP spid="42" grpId="0" animBg="1"/>
      <p:bldP spid="37" grpId="0" animBg="1"/>
      <p:bldP spid="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98615" y="319737"/>
            <a:ext cx="9323294" cy="914400"/>
          </a:xfrm>
        </p:spPr>
        <p:txBody>
          <a:bodyPr/>
          <a:lstStyle/>
          <a:p>
            <a:r>
              <a:rPr lang="en-US" sz="3000" dirty="0" smtClean="0"/>
              <a:t>Service, Server, &amp; Configuration Design Dimensions</a:t>
            </a: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0" y="1185402"/>
            <a:ext cx="4222375" cy="132343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When designing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concurrent &amp; networked apps, </a:t>
            </a:r>
            <a:r>
              <a:rPr lang="en-US" sz="2000" dirty="0">
                <a:latin typeface="+mn-lt"/>
                <a:ea typeface="+mn-ea"/>
                <a:cs typeface="+mn-cs"/>
              </a:rPr>
              <a:t>it's important 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differentiate between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services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,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servers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, &amp;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configurations</a:t>
            </a:r>
          </a:p>
        </p:txBody>
      </p:sp>
    </p:spTree>
    <p:extLst>
      <p:ext uri="{BB962C8B-B14F-4D97-AF65-F5344CB8AC3E}">
        <p14:creationId xmlns:p14="http://schemas.microsoft.com/office/powerpoint/2010/main" val="275837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98615" y="319737"/>
            <a:ext cx="9323294" cy="914400"/>
          </a:xfrm>
        </p:spPr>
        <p:txBody>
          <a:bodyPr/>
          <a:lstStyle/>
          <a:p>
            <a:r>
              <a:rPr lang="en-US" sz="3000" dirty="0" smtClean="0"/>
              <a:t>Service, Server, &amp; Configuration Design Dimensions</a:t>
            </a: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0" y="1185402"/>
            <a:ext cx="4527176" cy="41395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When designing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concurrent &amp; networked apps, </a:t>
            </a:r>
            <a:r>
              <a:rPr lang="en-US" sz="2000" dirty="0">
                <a:latin typeface="+mn-lt"/>
                <a:ea typeface="+mn-ea"/>
                <a:cs typeface="+mn-cs"/>
              </a:rPr>
              <a:t>it's important 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differentiate between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services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,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servers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, &amp;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configurations</a:t>
            </a:r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service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is </a:t>
            </a:r>
            <a:r>
              <a:rPr lang="en-US" sz="2000" dirty="0">
                <a:latin typeface="+mn-lt"/>
                <a:ea typeface="+mn-ea"/>
                <a:cs typeface="+mn-cs"/>
              </a:rPr>
              <a:t>a capability offered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to clients, e.g.: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dirty="0" smtClean="0"/>
              <a:t>Web </a:t>
            </a:r>
            <a:r>
              <a:rPr lang="en-US" dirty="0"/>
              <a:t>content </a:t>
            </a:r>
            <a:r>
              <a:rPr lang="en-US" dirty="0" smtClean="0"/>
              <a:t>retrieval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dirty="0" smtClean="0"/>
              <a:t>Software distribution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dirty="0" smtClean="0"/>
              <a:t>Electronic mail transfer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dirty="0" smtClean="0"/>
              <a:t>File </a:t>
            </a:r>
            <a:r>
              <a:rPr lang="en-US" dirty="0"/>
              <a:t>access on remote </a:t>
            </a:r>
            <a:r>
              <a:rPr lang="en-US" dirty="0" smtClean="0"/>
              <a:t>machines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dirty="0" smtClean="0"/>
              <a:t>Network </a:t>
            </a:r>
            <a:r>
              <a:rPr lang="en-US" dirty="0"/>
              <a:t>time </a:t>
            </a:r>
            <a:r>
              <a:rPr lang="en-US" dirty="0" smtClean="0"/>
              <a:t>synchronization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dirty="0" smtClean="0"/>
              <a:t>Streaming audio/video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948263" y="1824064"/>
            <a:ext cx="950259" cy="878541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872515" y="1824064"/>
            <a:ext cx="950259" cy="878541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796765" y="1824064"/>
            <a:ext cx="950259" cy="87854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1897" y="2106368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07647" y="2106368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83395" y="2106368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6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16" y="3122421"/>
            <a:ext cx="1699061" cy="123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5879525" y="3312343"/>
            <a:ext cx="1375421" cy="10278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092105" y="3401127"/>
            <a:ext cx="950259" cy="87854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48263" y="1824064"/>
            <a:ext cx="950259" cy="878541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872515" y="1824064"/>
            <a:ext cx="950259" cy="878541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4796765" y="1824064"/>
            <a:ext cx="950259" cy="87854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98615" y="319737"/>
            <a:ext cx="9323294" cy="914400"/>
          </a:xfrm>
        </p:spPr>
        <p:txBody>
          <a:bodyPr/>
          <a:lstStyle/>
          <a:p>
            <a:r>
              <a:rPr lang="en-US" sz="3000" dirty="0" smtClean="0"/>
              <a:t>Service, Server, &amp; Configuration Design Dimensions</a:t>
            </a: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0" y="1185402"/>
            <a:ext cx="4222375" cy="43242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When designing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concurrent &amp; networked apps, </a:t>
            </a:r>
            <a:r>
              <a:rPr lang="en-US" sz="2000" dirty="0">
                <a:latin typeface="+mn-lt"/>
                <a:ea typeface="+mn-ea"/>
                <a:cs typeface="+mn-cs"/>
              </a:rPr>
              <a:t>it's important 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differentiate between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services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,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servers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, &amp;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configurations</a:t>
            </a:r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capability offered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clients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server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is </a:t>
            </a:r>
            <a:r>
              <a:rPr lang="en-US" sz="2000" dirty="0">
                <a:latin typeface="+mn-lt"/>
                <a:ea typeface="+mn-ea"/>
                <a:cs typeface="+mn-cs"/>
              </a:rPr>
              <a:t>the mechanism by which the service is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offered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Provides the units of resource allocation, protection, &amp; computation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endParaRPr lang="en-US" sz="2000" dirty="0" smtClean="0">
              <a:latin typeface="+mn-l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1897" y="2106368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07647" y="2106368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083395" y="2106368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27237" y="3683431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75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-98615" y="319737"/>
            <a:ext cx="9323294" cy="914400"/>
          </a:xfrm>
        </p:spPr>
        <p:txBody>
          <a:bodyPr/>
          <a:lstStyle/>
          <a:p>
            <a:r>
              <a:rPr lang="en-US" sz="3000" dirty="0" smtClean="0"/>
              <a:t>Service, Server, &amp; Configuration Design Dimensions</a:t>
            </a:r>
          </a:p>
        </p:txBody>
      </p:sp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-1" y="1185402"/>
            <a:ext cx="4474713" cy="50167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When designing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concurrent &amp; networked apps, </a:t>
            </a:r>
            <a:r>
              <a:rPr lang="en-US" sz="2000" dirty="0">
                <a:latin typeface="+mn-lt"/>
                <a:ea typeface="+mn-ea"/>
                <a:cs typeface="+mn-cs"/>
              </a:rPr>
              <a:t>it's important 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differentiate between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services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,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servers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, &amp;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configurations</a:t>
            </a:r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service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capability offered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to clients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server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mechanism by which the service is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offered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endParaRPr lang="en-US" sz="2000" dirty="0" smtClean="0">
              <a:latin typeface="+mn-lt"/>
              <a:ea typeface="+mn-ea"/>
              <a:cs typeface="+mn-cs"/>
            </a:endParaRPr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Arial" pitchFamily="34" charset="0"/>
              </a:rPr>
              <a:t>A</a:t>
            </a:r>
            <a:r>
              <a:rPr lang="en-US" sz="2000" i="1" dirty="0" smtClean="0">
                <a:latin typeface="Arial" pitchFamily="34" charset="0"/>
              </a:rPr>
              <a:t> configuration</a:t>
            </a:r>
            <a:r>
              <a:rPr lang="en-US" sz="2000" dirty="0" smtClean="0">
                <a:latin typeface="Arial" pitchFamily="34" charset="0"/>
              </a:rPr>
              <a:t> binds services </a:t>
            </a:r>
            <a:r>
              <a:rPr lang="en-US" sz="2000" dirty="0">
                <a:latin typeface="Arial" pitchFamily="34" charset="0"/>
              </a:rPr>
              <a:t>together </a:t>
            </a:r>
            <a:r>
              <a:rPr lang="en-US" sz="2000" dirty="0" smtClean="0">
                <a:latin typeface="Arial" pitchFamily="34" charset="0"/>
              </a:rPr>
              <a:t>in various structural arrangements at </a:t>
            </a:r>
            <a:r>
              <a:rPr lang="en-US" sz="2000" dirty="0">
                <a:latin typeface="Arial" pitchFamily="34" charset="0"/>
              </a:rPr>
              <a:t>various points </a:t>
            </a:r>
            <a:r>
              <a:rPr lang="en-US" sz="2000" dirty="0" smtClean="0">
                <a:latin typeface="Arial" pitchFamily="34" charset="0"/>
              </a:rPr>
              <a:t/>
            </a:r>
            <a:br>
              <a:rPr lang="en-US" sz="2000" dirty="0" smtClean="0">
                <a:latin typeface="Arial" pitchFamily="34" charset="0"/>
              </a:rPr>
            </a:br>
            <a:r>
              <a:rPr lang="en-US" sz="2000" dirty="0" smtClean="0">
                <a:latin typeface="Arial" pitchFamily="34" charset="0"/>
              </a:rPr>
              <a:t>of time </a:t>
            </a:r>
          </a:p>
          <a:p>
            <a:pPr marL="690563"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Arial" pitchFamily="34" charset="0"/>
              </a:rPr>
              <a:t>Runs in context of server(s)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52685" y="4699435"/>
            <a:ext cx="2787362" cy="1369672"/>
            <a:chOff x="4913983" y="3033106"/>
            <a:chExt cx="2787362" cy="1587219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3983" y="3033106"/>
              <a:ext cx="2787362" cy="1587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9"/>
            <p:cNvSpPr/>
            <p:nvPr/>
          </p:nvSpPr>
          <p:spPr bwMode="auto">
            <a:xfrm>
              <a:off x="4949843" y="3207941"/>
              <a:ext cx="2542936" cy="13554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2" name="Rectangle 21"/>
          <p:cNvSpPr/>
          <p:nvPr/>
        </p:nvSpPr>
        <p:spPr bwMode="auto">
          <a:xfrm>
            <a:off x="4609188" y="5011124"/>
            <a:ext cx="950259" cy="87854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777759" y="5011123"/>
            <a:ext cx="950259" cy="878541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531" y="4688174"/>
            <a:ext cx="1699061" cy="123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ectangle 27"/>
          <p:cNvSpPr/>
          <p:nvPr/>
        </p:nvSpPr>
        <p:spPr bwMode="auto">
          <a:xfrm>
            <a:off x="7440710" y="4869131"/>
            <a:ext cx="1389175" cy="1038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671220" y="4966880"/>
            <a:ext cx="950259" cy="878541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416" y="3122421"/>
            <a:ext cx="1699061" cy="123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 bwMode="auto">
          <a:xfrm>
            <a:off x="5879525" y="3312343"/>
            <a:ext cx="1375421" cy="10278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092105" y="3401127"/>
            <a:ext cx="950259" cy="87854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948263" y="1824064"/>
            <a:ext cx="950259" cy="878541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872515" y="1824064"/>
            <a:ext cx="950259" cy="878541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4796765" y="1824064"/>
            <a:ext cx="950259" cy="87854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31897" y="2106368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07647" y="2106368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083395" y="2106368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27237" y="3683431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44320" y="5293428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12891" y="5293427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06352" y="5249184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641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3" y="226595"/>
            <a:ext cx="8758237" cy="914400"/>
          </a:xfrm>
        </p:spPr>
        <p:txBody>
          <a:bodyPr/>
          <a:lstStyle/>
          <a:p>
            <a:r>
              <a:rPr lang="en-US" sz="3200" dirty="0" smtClean="0"/>
              <a:t>Short- vs. Long-duration Services</a:t>
            </a: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-2712" y="952500"/>
            <a:ext cx="439183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Short-duration services execute in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brief, relatively fixed, amounts </a:t>
            </a:r>
            <a:r>
              <a:rPr lang="en-US" sz="2000" dirty="0">
                <a:latin typeface="+mn-lt"/>
                <a:ea typeface="+mn-ea"/>
                <a:cs typeface="+mn-cs"/>
              </a:rPr>
              <a:t>of time 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may handle </a:t>
            </a:r>
            <a:r>
              <a:rPr lang="en-US" sz="2000" dirty="0">
                <a:latin typeface="+mn-lt"/>
                <a:ea typeface="+mn-ea"/>
                <a:cs typeface="+mn-cs"/>
              </a:rPr>
              <a:t>a single request at a time  </a:t>
            </a:r>
            <a:endParaRPr lang="en-US" sz="2000" dirty="0" smtClean="0">
              <a:latin typeface="+mn-lt"/>
              <a:ea typeface="+mn-ea"/>
              <a:cs typeface="+mn-cs"/>
            </a:endParaRPr>
          </a:p>
        </p:txBody>
      </p:sp>
      <p:pic>
        <p:nvPicPr>
          <p:cNvPr id="7174" name="Picture 6" descr="http://upload.wikimedia.org/wikipedia/commons/d/d2/Stopwatch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20" y="981142"/>
            <a:ext cx="3336290" cy="40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72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3" y="226595"/>
            <a:ext cx="8758237" cy="914400"/>
          </a:xfrm>
        </p:spPr>
        <p:txBody>
          <a:bodyPr/>
          <a:lstStyle/>
          <a:p>
            <a:r>
              <a:rPr lang="en-US" sz="3200" dirty="0" smtClean="0"/>
              <a:t>Short- vs. Long-duration Services</a:t>
            </a: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-2712" y="952500"/>
            <a:ext cx="439183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Short-duration services execute 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brief, relatively fixed, amounts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of time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may handle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single request at a time 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Examples of short-duration services include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Computing </a:t>
            </a:r>
            <a:r>
              <a:rPr lang="en-US" sz="2000" dirty="0" smtClean="0"/>
              <a:t>current </a:t>
            </a:r>
            <a:r>
              <a:rPr lang="en-US" sz="2000" dirty="0"/>
              <a:t>time of day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Resolving the Ethernet number of an IP address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Retrieving a disk block from the cache of a network file server 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7174" name="Picture 6" descr="http://upload.wikimedia.org/wikipedia/commons/d/d2/Stopwatch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20" y="981142"/>
            <a:ext cx="3336290" cy="40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3" y="226595"/>
            <a:ext cx="8758237" cy="914400"/>
          </a:xfrm>
        </p:spPr>
        <p:txBody>
          <a:bodyPr/>
          <a:lstStyle/>
          <a:p>
            <a:r>
              <a:rPr lang="en-US" sz="3200" dirty="0" smtClean="0"/>
              <a:t>Short- vs. Long-duration Services</a:t>
            </a:r>
          </a:p>
        </p:txBody>
      </p:sp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-2712" y="952500"/>
            <a:ext cx="4391832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Short-duration services execute 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brief, relatively fixed, amounts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of time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may handle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single request at a time 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Examples of short-duration services include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Computing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current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time of day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Resolving the Ethernet number of an IP address</a:t>
            </a:r>
          </a:p>
          <a:p>
            <a:pPr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Retrieving a disk block from the cache of a network file server 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7174" name="Picture 6" descr="http://upload.wikimedia.org/wikipedia/commons/d/d2/Stopwatch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620" y="981142"/>
            <a:ext cx="3336290" cy="403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2712" y="5122754"/>
            <a:ext cx="914671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To minimize </a:t>
            </a:r>
            <a:r>
              <a:rPr lang="en-US" sz="2000" dirty="0" smtClean="0"/>
              <a:t>the time </a:t>
            </a:r>
            <a:r>
              <a:rPr lang="en-US" sz="2000" dirty="0"/>
              <a:t>spent setting up a connection, short-duration services </a:t>
            </a:r>
            <a:r>
              <a:rPr lang="en-US" sz="2000" dirty="0" smtClean="0"/>
              <a:t>are sometimes implemented </a:t>
            </a:r>
            <a:r>
              <a:rPr lang="en-US" sz="2000" dirty="0"/>
              <a:t>using connectionless protocols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e.g., UDP/IP</a:t>
            </a: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79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farm1.staticflickr.com/185/407591133_33df061456_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18" y="1079212"/>
            <a:ext cx="3598851" cy="50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3" y="226595"/>
            <a:ext cx="8758237" cy="914400"/>
          </a:xfrm>
        </p:spPr>
        <p:txBody>
          <a:bodyPr/>
          <a:lstStyle/>
          <a:p>
            <a:r>
              <a:rPr lang="en-US" sz="3200" dirty="0" smtClean="0"/>
              <a:t>Short- vs. Long-duration Services</a:t>
            </a: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8964" y="952500"/>
            <a:ext cx="9135036" cy="1400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Long-duration services run for extended,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often </a:t>
            </a:r>
            <a:r>
              <a:rPr lang="en-US" sz="2000" dirty="0">
                <a:latin typeface="+mn-lt"/>
                <a:ea typeface="+mn-ea"/>
                <a:cs typeface="+mn-cs"/>
              </a:rPr>
              <a:t>variable,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amounts of </a:t>
            </a:r>
            <a:r>
              <a:rPr lang="en-US" sz="2000" dirty="0">
                <a:latin typeface="+mn-lt"/>
                <a:ea typeface="+mn-ea"/>
                <a:cs typeface="+mn-cs"/>
              </a:rPr>
              <a:t>time </a:t>
            </a:r>
          </a:p>
          <a:p>
            <a:pPr marL="457200" lvl="2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They may handle </a:t>
            </a:r>
            <a:r>
              <a:rPr lang="en-US" sz="2000" dirty="0">
                <a:latin typeface="+mn-lt"/>
                <a:ea typeface="+mn-ea"/>
                <a:cs typeface="+mn-cs"/>
              </a:rPr>
              <a:t>numerous requests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during their lifetime</a:t>
            </a:r>
          </a:p>
        </p:txBody>
      </p:sp>
    </p:spTree>
    <p:extLst>
      <p:ext uri="{BB962C8B-B14F-4D97-AF65-F5344CB8AC3E}">
        <p14:creationId xmlns:p14="http://schemas.microsoft.com/office/powerpoint/2010/main" val="418123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farm1.staticflickr.com/185/407591133_33df061456_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18" y="1079212"/>
            <a:ext cx="3598851" cy="50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3" y="226595"/>
            <a:ext cx="8758237" cy="914400"/>
          </a:xfrm>
        </p:spPr>
        <p:txBody>
          <a:bodyPr/>
          <a:lstStyle/>
          <a:p>
            <a:r>
              <a:rPr lang="en-US" sz="3200" dirty="0" smtClean="0"/>
              <a:t>Short- vs. Long-duration Services</a:t>
            </a: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8964" y="952500"/>
            <a:ext cx="9135036" cy="386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Long-duration services run for extended,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often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variable,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amounts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time </a:t>
            </a:r>
          </a:p>
          <a:p>
            <a:pPr marL="457200" lvl="2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They may handle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numerous requests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during their lifetime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Examples of long-duration services include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Downloading software releases via </a:t>
            </a:r>
            <a:br>
              <a:rPr lang="en-US" sz="2000" dirty="0" smtClean="0"/>
            </a:br>
            <a:r>
              <a:rPr lang="en-US" sz="2000" dirty="0" smtClean="0"/>
              <a:t>SFTP or HTTP</a:t>
            </a:r>
            <a:endParaRPr lang="en-US" sz="2000" dirty="0"/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Streaming audio &amp; video from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server </a:t>
            </a:r>
            <a:r>
              <a:rPr lang="en-US" sz="2000" dirty="0"/>
              <a:t>using RTSP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Performing remote file system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backups </a:t>
            </a:r>
            <a:r>
              <a:rPr lang="en-US" sz="2000" dirty="0"/>
              <a:t>over a network 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0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AutoShape 8"/>
          <p:cNvSpPr>
            <a:spLocks noChangeAspect="1" noChangeArrowheads="1"/>
          </p:cNvSpPr>
          <p:nvPr/>
        </p:nvSpPr>
        <p:spPr bwMode="auto">
          <a:xfrm>
            <a:off x="5372754" y="5267438"/>
            <a:ext cx="3125788" cy="400050"/>
          </a:xfrm>
          <a:prstGeom prst="roundRect">
            <a:avLst>
              <a:gd name="adj" fmla="val 16667"/>
            </a:avLst>
          </a:prstGeom>
          <a:solidFill>
            <a:srgbClr val="BCBCBC"/>
          </a:solidFill>
          <a:ln w="12700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9" name="Text Box 9"/>
          <p:cNvSpPr txBox="1">
            <a:spLocks noChangeAspect="1" noChangeArrowheads="1"/>
          </p:cNvSpPr>
          <p:nvPr/>
        </p:nvSpPr>
        <p:spPr bwMode="auto">
          <a:xfrm>
            <a:off x="6039504" y="5289663"/>
            <a:ext cx="179228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u="none"/>
              <a:t>Hardware</a:t>
            </a:r>
          </a:p>
        </p:txBody>
      </p:sp>
      <p:grpSp>
        <p:nvGrpSpPr>
          <p:cNvPr id="50" name="Group 10"/>
          <p:cNvGrpSpPr>
            <a:grpSpLocks/>
          </p:cNvGrpSpPr>
          <p:nvPr/>
        </p:nvGrpSpPr>
        <p:grpSpPr bwMode="auto">
          <a:xfrm>
            <a:off x="5372754" y="1847963"/>
            <a:ext cx="3125788" cy="2695575"/>
            <a:chOff x="168" y="969"/>
            <a:chExt cx="1969" cy="1698"/>
          </a:xfrm>
        </p:grpSpPr>
        <p:sp>
          <p:nvSpPr>
            <p:cNvPr id="51" name="AutoShape 11"/>
            <p:cNvSpPr>
              <a:spLocks noChangeAspect="1" noChangeArrowheads="1"/>
            </p:cNvSpPr>
            <p:nvPr/>
          </p:nvSpPr>
          <p:spPr bwMode="auto">
            <a:xfrm>
              <a:off x="168" y="969"/>
              <a:ext cx="1969" cy="40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52" name="Text Box 12"/>
            <p:cNvSpPr txBox="1">
              <a:spLocks noChangeAspect="1" noChangeArrowheads="1"/>
            </p:cNvSpPr>
            <p:nvPr/>
          </p:nvSpPr>
          <p:spPr bwMode="auto">
            <a:xfrm>
              <a:off x="311" y="982"/>
              <a:ext cx="1711" cy="4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 dirty="0"/>
                <a:t>Domain-Specific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 dirty="0" smtClean="0"/>
                <a:t>Middleware Services</a:t>
              </a:r>
              <a:endParaRPr lang="en-US" b="1" u="none" dirty="0"/>
            </a:p>
          </p:txBody>
        </p:sp>
        <p:sp>
          <p:nvSpPr>
            <p:cNvPr id="53" name="AutoShape 13"/>
            <p:cNvSpPr>
              <a:spLocks noChangeAspect="1" noChangeArrowheads="1"/>
            </p:cNvSpPr>
            <p:nvPr/>
          </p:nvSpPr>
          <p:spPr bwMode="auto">
            <a:xfrm>
              <a:off x="168" y="1398"/>
              <a:ext cx="1969" cy="40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56" name="Text Box 14"/>
            <p:cNvSpPr txBox="1">
              <a:spLocks noChangeAspect="1" noChangeArrowheads="1"/>
            </p:cNvSpPr>
            <p:nvPr/>
          </p:nvSpPr>
          <p:spPr bwMode="auto">
            <a:xfrm>
              <a:off x="281" y="1411"/>
              <a:ext cx="1743" cy="3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/>
                <a:t>Common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/>
                <a:t>Middleware Services</a:t>
              </a:r>
            </a:p>
          </p:txBody>
        </p:sp>
        <p:sp>
          <p:nvSpPr>
            <p:cNvPr id="57" name="AutoShape 15"/>
            <p:cNvSpPr>
              <a:spLocks noChangeAspect="1" noChangeArrowheads="1"/>
            </p:cNvSpPr>
            <p:nvPr/>
          </p:nvSpPr>
          <p:spPr bwMode="auto">
            <a:xfrm>
              <a:off x="168" y="1827"/>
              <a:ext cx="1969" cy="405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endParaRPr lang="en-US" u="none"/>
            </a:p>
          </p:txBody>
        </p:sp>
        <p:sp>
          <p:nvSpPr>
            <p:cNvPr id="58" name="Text Box 16"/>
            <p:cNvSpPr txBox="1">
              <a:spLocks noChangeAspect="1" noChangeArrowheads="1"/>
            </p:cNvSpPr>
            <p:nvPr/>
          </p:nvSpPr>
          <p:spPr bwMode="auto">
            <a:xfrm>
              <a:off x="469" y="1849"/>
              <a:ext cx="1366" cy="3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>
                  <a:solidFill>
                    <a:schemeClr val="bg1"/>
                  </a:solidFill>
                </a:rPr>
                <a:t>Distribution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>
                  <a:solidFill>
                    <a:schemeClr val="bg1"/>
                  </a:solidFill>
                </a:rPr>
                <a:t>Middleware</a:t>
              </a:r>
            </a:p>
          </p:txBody>
        </p:sp>
        <p:sp>
          <p:nvSpPr>
            <p:cNvPr id="59" name="AutoShape 17"/>
            <p:cNvSpPr>
              <a:spLocks noChangeAspect="1" noChangeArrowheads="1"/>
            </p:cNvSpPr>
            <p:nvPr/>
          </p:nvSpPr>
          <p:spPr bwMode="auto">
            <a:xfrm>
              <a:off x="168" y="2261"/>
              <a:ext cx="1969" cy="40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0" name="Text Box 18"/>
            <p:cNvSpPr txBox="1">
              <a:spLocks noChangeAspect="1" noChangeArrowheads="1"/>
            </p:cNvSpPr>
            <p:nvPr/>
          </p:nvSpPr>
          <p:spPr bwMode="auto">
            <a:xfrm>
              <a:off x="176" y="2280"/>
              <a:ext cx="1953" cy="3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/>
                <a:t>Host Infrastructure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/>
                <a:t>Middleware</a:t>
              </a:r>
            </a:p>
          </p:txBody>
        </p:sp>
      </p:grpSp>
      <p:grpSp>
        <p:nvGrpSpPr>
          <p:cNvPr id="61" name="Group 21"/>
          <p:cNvGrpSpPr>
            <a:grpSpLocks/>
          </p:cNvGrpSpPr>
          <p:nvPr/>
        </p:nvGrpSpPr>
        <p:grpSpPr bwMode="auto">
          <a:xfrm>
            <a:off x="5358746" y="4582351"/>
            <a:ext cx="3125788" cy="646113"/>
            <a:chOff x="176" y="2918"/>
            <a:chExt cx="1969" cy="407"/>
          </a:xfrm>
          <a:solidFill>
            <a:srgbClr val="A50021"/>
          </a:solidFill>
        </p:grpSpPr>
        <p:sp>
          <p:nvSpPr>
            <p:cNvPr id="62" name="AutoShape 22"/>
            <p:cNvSpPr>
              <a:spLocks noChangeAspect="1" noChangeArrowheads="1"/>
            </p:cNvSpPr>
            <p:nvPr/>
          </p:nvSpPr>
          <p:spPr bwMode="auto">
            <a:xfrm>
              <a:off x="176" y="2918"/>
              <a:ext cx="1969" cy="407"/>
            </a:xfrm>
            <a:prstGeom prst="roundRect">
              <a:avLst>
                <a:gd name="adj" fmla="val 16667"/>
              </a:avLst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63" name="Text Box 23"/>
            <p:cNvSpPr txBox="1">
              <a:spLocks noChangeAspect="1" noChangeArrowheads="1"/>
            </p:cNvSpPr>
            <p:nvPr/>
          </p:nvSpPr>
          <p:spPr bwMode="auto">
            <a:xfrm>
              <a:off x="235" y="2927"/>
              <a:ext cx="1851" cy="36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 dirty="0">
                  <a:solidFill>
                    <a:schemeClr val="bg1"/>
                  </a:solidFill>
                </a:rPr>
                <a:t>Operating Systems 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 dirty="0">
                  <a:solidFill>
                    <a:schemeClr val="bg1"/>
                  </a:solidFill>
                </a:rPr>
                <a:t>&amp; Protocols</a:t>
              </a:r>
            </a:p>
          </p:txBody>
        </p:sp>
      </p:grpSp>
      <p:sp>
        <p:nvSpPr>
          <p:cNvPr id="64" name="AutoShape 24"/>
          <p:cNvSpPr>
            <a:spLocks noChangeAspect="1" noChangeArrowheads="1"/>
          </p:cNvSpPr>
          <p:nvPr/>
        </p:nvSpPr>
        <p:spPr bwMode="auto">
          <a:xfrm>
            <a:off x="5372754" y="1412988"/>
            <a:ext cx="3125788" cy="400050"/>
          </a:xfrm>
          <a:prstGeom prst="roundRect">
            <a:avLst>
              <a:gd name="adj" fmla="val 16667"/>
            </a:avLst>
          </a:prstGeom>
          <a:solidFill>
            <a:srgbClr val="D9F6FF"/>
          </a:solidFill>
          <a:ln w="12700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65" name="Text Box 25"/>
          <p:cNvSpPr txBox="1">
            <a:spLocks noChangeAspect="1" noChangeArrowheads="1"/>
          </p:cNvSpPr>
          <p:nvPr/>
        </p:nvSpPr>
        <p:spPr bwMode="auto">
          <a:xfrm>
            <a:off x="5896629" y="1416163"/>
            <a:ext cx="207803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u="none"/>
              <a:t>Applications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921" y="1075992"/>
            <a:ext cx="6518739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Discuss key </a:t>
            </a:r>
            <a:r>
              <a:rPr lang="en-US" sz="2000" dirty="0"/>
              <a:t>c</a:t>
            </a:r>
            <a:r>
              <a:rPr lang="en-US" sz="2000" dirty="0" smtClean="0"/>
              <a:t>ommunication </a:t>
            </a:r>
            <a:br>
              <a:rPr lang="en-US" sz="2000" dirty="0" smtClean="0"/>
            </a:br>
            <a:r>
              <a:rPr lang="en-US" sz="2000" dirty="0" smtClean="0"/>
              <a:t>design dimensions</a:t>
            </a:r>
            <a:endParaRPr lang="en-US" sz="2000" dirty="0"/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Evaluate the pros &amp; cons of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alternative designs that apps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services can use to interact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Focus is on communication design</a:t>
            </a:r>
            <a:br>
              <a:rPr lang="en-US" sz="2000" dirty="0" smtClean="0"/>
            </a:br>
            <a:r>
              <a:rPr lang="en-US" sz="2000" dirty="0" smtClean="0"/>
              <a:t>at the middleware &amp;</a:t>
            </a:r>
            <a:r>
              <a:rPr lang="en-US" sz="2000" dirty="0"/>
              <a:t> </a:t>
            </a:r>
            <a:r>
              <a:rPr lang="en-US" sz="2000" dirty="0" smtClean="0"/>
              <a:t>OS layers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43" name="Rounded Rectangle 42"/>
          <p:cNvSpPr/>
          <p:nvPr/>
        </p:nvSpPr>
        <p:spPr>
          <a:xfrm>
            <a:off x="5354267" y="3231068"/>
            <a:ext cx="3152676" cy="6324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5354267" y="4618049"/>
            <a:ext cx="3152676" cy="6324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5354267" y="3924559"/>
            <a:ext cx="3152676" cy="6324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27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farm1.staticflickr.com/185/407591133_33df061456_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18" y="1079212"/>
            <a:ext cx="3598851" cy="507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182563" y="226595"/>
            <a:ext cx="8758237" cy="914400"/>
          </a:xfrm>
        </p:spPr>
        <p:txBody>
          <a:bodyPr/>
          <a:lstStyle/>
          <a:p>
            <a:r>
              <a:rPr lang="en-US" sz="3200" dirty="0" smtClean="0"/>
              <a:t>Short- vs. Long-duration Services</a:t>
            </a: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8964" y="952500"/>
            <a:ext cx="9135036" cy="524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Long-duration services run for extended,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often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variable,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amounts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time </a:t>
            </a:r>
          </a:p>
          <a:p>
            <a:pPr marL="457200" lvl="2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They may handle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numerous requests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during their lifetime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Examples of long-duration services include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Downloading software releases via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SFTP or HTTP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Streaming audio &amp; video from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server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using RTSP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Performing remote file system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backups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over a network 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Long-duration services are often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implemented via connection-oriented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protocols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e.g.,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TCP/IP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087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980369"/>
            <a:ext cx="9144000" cy="304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12700" y="633965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765175" y="492298"/>
            <a:ext cx="7924800" cy="445994"/>
          </a:xfrm>
        </p:spPr>
        <p:txBody>
          <a:bodyPr/>
          <a:lstStyle/>
          <a:p>
            <a:r>
              <a:rPr lang="en-US" sz="3200" dirty="0" smtClean="0"/>
              <a:t>Internal vs. External Services</a:t>
            </a: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12701" y="4100143"/>
            <a:ext cx="422275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Internal services execute in the same address space as the server that receives the request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Communication </a:t>
            </a:r>
            <a:r>
              <a:rPr lang="en-US" sz="2000" dirty="0">
                <a:latin typeface="+mn-lt"/>
                <a:ea typeface="+mn-ea"/>
                <a:cs typeface="+mn-cs"/>
              </a:rPr>
              <a:t>&amp; synchronization between internal services can be very efficient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Rogue </a:t>
            </a:r>
            <a:r>
              <a:rPr lang="en-US" sz="2000" dirty="0">
                <a:latin typeface="+mn-lt"/>
                <a:ea typeface="+mn-ea"/>
                <a:cs typeface="+mn-cs"/>
              </a:rPr>
              <a:t>services can cause problems for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co-located services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355025" y="977434"/>
            <a:ext cx="4788976" cy="32536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97638" y="2139167"/>
            <a:ext cx="1045285" cy="562266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01576" y="2139167"/>
            <a:ext cx="1045285" cy="562266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4480" y="2139167"/>
            <a:ext cx="1045285" cy="562266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125" y="226333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0221" y="226333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46283" y="226333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78730" y="3738344"/>
            <a:ext cx="2290692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Internal services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35961" y="3183774"/>
            <a:ext cx="2823599" cy="37685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73226" y="3195890"/>
            <a:ext cx="94288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elect()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1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980369"/>
            <a:ext cx="9144000" cy="3044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12700" y="633965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765175" y="492298"/>
            <a:ext cx="7924800" cy="445994"/>
          </a:xfrm>
        </p:spPr>
        <p:txBody>
          <a:bodyPr/>
          <a:lstStyle/>
          <a:p>
            <a:r>
              <a:rPr lang="en-US" sz="3200" dirty="0" smtClean="0"/>
              <a:t>Internal vs. External Services</a:t>
            </a:r>
          </a:p>
        </p:txBody>
      </p:sp>
      <p:sp>
        <p:nvSpPr>
          <p:cNvPr id="23557" name="Rectangle 4"/>
          <p:cNvSpPr>
            <a:spLocks noChangeArrowheads="1"/>
          </p:cNvSpPr>
          <p:nvPr/>
        </p:nvSpPr>
        <p:spPr bwMode="auto">
          <a:xfrm>
            <a:off x="12701" y="4100143"/>
            <a:ext cx="4222750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Internal services execute in the same address space as the server that receives the request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Communication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synchronization between internal services can be very efficient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Rogue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services can cause problems 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co-located services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558" name="Rectangle 5"/>
          <p:cNvSpPr>
            <a:spLocks noChangeArrowheads="1"/>
          </p:cNvSpPr>
          <p:nvPr/>
        </p:nvSpPr>
        <p:spPr bwMode="auto">
          <a:xfrm>
            <a:off x="4832348" y="4100143"/>
            <a:ext cx="4186145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External services execute in different process address spaces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They </a:t>
            </a:r>
            <a:r>
              <a:rPr lang="en-US" sz="2000" dirty="0">
                <a:latin typeface="+mn-lt"/>
                <a:ea typeface="+mn-ea"/>
                <a:cs typeface="+mn-cs"/>
              </a:rPr>
              <a:t>are generally more robust than internal services since they are isolated from each other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IPC </a:t>
            </a:r>
            <a:r>
              <a:rPr lang="en-US" sz="2000" dirty="0">
                <a:latin typeface="+mn-lt"/>
                <a:ea typeface="+mn-ea"/>
                <a:cs typeface="+mn-cs"/>
              </a:rPr>
              <a:t>&amp; synchronization overhead is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higher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97638" y="2139167"/>
            <a:ext cx="1045285" cy="562266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01576" y="2139167"/>
            <a:ext cx="1045285" cy="562266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05515" y="2139167"/>
            <a:ext cx="1045285" cy="562266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160" y="226333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0221" y="226333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6283" y="226333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579366" y="2777791"/>
            <a:ext cx="1045285" cy="562266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468930" y="2777791"/>
            <a:ext cx="1045285" cy="562266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17575" y="2901958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28011" y="2901958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78730" y="3738344"/>
            <a:ext cx="2290692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(1) Internal services</a:t>
            </a:r>
            <a:endParaRPr lang="en-US" sz="1400" cap="all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946847" y="3738344"/>
            <a:ext cx="2351606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(2) External services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459167" y="1112165"/>
            <a:ext cx="160397" cy="25654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35961" y="3183774"/>
            <a:ext cx="2823599" cy="37685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73226" y="3195890"/>
            <a:ext cx="94288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elect()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613849" y="1826707"/>
            <a:ext cx="2823599" cy="37685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1114" y="1838823"/>
            <a:ext cx="942887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elect()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63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29" y="956223"/>
            <a:ext cx="2243138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394950" y="2017584"/>
            <a:ext cx="1453415" cy="22005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700" y="634862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429545"/>
            <a:ext cx="9134475" cy="553571"/>
          </a:xfrm>
        </p:spPr>
        <p:txBody>
          <a:bodyPr/>
          <a:lstStyle/>
          <a:p>
            <a:r>
              <a:rPr lang="en-US" sz="3200" dirty="0" smtClean="0"/>
              <a:t>Monolithic vs. Layered/Modular Services</a:t>
            </a:r>
          </a:p>
        </p:txBody>
      </p:sp>
      <p:sp>
        <p:nvSpPr>
          <p:cNvPr id="24582" name="Rectangle 5"/>
          <p:cNvSpPr>
            <a:spLocks noChangeArrowheads="1"/>
          </p:cNvSpPr>
          <p:nvPr/>
        </p:nvSpPr>
        <p:spPr bwMode="auto">
          <a:xfrm>
            <a:off x="88652" y="4755228"/>
            <a:ext cx="4338454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Monolithic services are tightly coupled clumps of functionality that aren't organized hierarchically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Pros</a:t>
            </a:r>
            <a:r>
              <a:rPr lang="en-US" sz="2000" dirty="0" smtClean="0"/>
              <a:t>: They </a:t>
            </a:r>
            <a:r>
              <a:rPr lang="en-US" sz="2000" dirty="0"/>
              <a:t>may be more efficient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They </a:t>
            </a:r>
            <a:r>
              <a:rPr lang="en-US" sz="2000" dirty="0">
                <a:latin typeface="+mn-lt"/>
                <a:ea typeface="+mn-ea"/>
                <a:cs typeface="+mn-cs"/>
              </a:rPr>
              <a:t>are harder to understand, evolve, 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maintain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22766" y="2272686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03244" y="2687447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19848" y="3183857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59845" y="3680640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4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16626" y="4451940"/>
            <a:ext cx="2534605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Monolithic services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6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192" y="956223"/>
            <a:ext cx="3846513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 bwMode="auto">
          <a:xfrm>
            <a:off x="5099933" y="1219778"/>
            <a:ext cx="919851" cy="443038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525" y="63045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429545"/>
            <a:ext cx="9134475" cy="553571"/>
          </a:xfrm>
        </p:spPr>
        <p:txBody>
          <a:bodyPr/>
          <a:lstStyle/>
          <a:p>
            <a:r>
              <a:rPr lang="en-US" sz="3200" dirty="0" smtClean="0"/>
              <a:t>Monolithic vs. Layered/Modular Services</a:t>
            </a:r>
          </a:p>
        </p:txBody>
      </p:sp>
      <p:sp>
        <p:nvSpPr>
          <p:cNvPr id="24581" name="Rectangle 4"/>
          <p:cNvSpPr>
            <a:spLocks noChangeArrowheads="1"/>
          </p:cNvSpPr>
          <p:nvPr/>
        </p:nvSpPr>
        <p:spPr bwMode="auto">
          <a:xfrm>
            <a:off x="4427106" y="4786985"/>
            <a:ext cx="4635364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Layered/modular services can be decomposed into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partitioned </a:t>
            </a:r>
            <a:r>
              <a:rPr lang="en-US" sz="2000" dirty="0">
                <a:latin typeface="+mn-lt"/>
                <a:ea typeface="+mn-ea"/>
                <a:cs typeface="+mn-cs"/>
              </a:rPr>
              <a:t>&amp; hierarchically related tasks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They </a:t>
            </a:r>
            <a:r>
              <a:rPr lang="en-US" sz="2000" dirty="0">
                <a:latin typeface="+mn-lt"/>
                <a:ea typeface="+mn-ea"/>
                <a:cs typeface="+mn-cs"/>
              </a:rPr>
              <a:t>are generally easier to understand, evolve, &amp; maintain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Layers may incur overhead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70168" y="1288455"/>
            <a:ext cx="80983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1W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099933" y="2074822"/>
            <a:ext cx="919851" cy="44303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0168" y="2143499"/>
            <a:ext cx="80983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W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099933" y="2920241"/>
            <a:ext cx="919851" cy="443038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70168" y="2988918"/>
            <a:ext cx="80983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3W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099933" y="3775285"/>
            <a:ext cx="919851" cy="443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0168" y="3843962"/>
            <a:ext cx="809837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4W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108958" y="1218178"/>
            <a:ext cx="919851" cy="443038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9193" y="1286855"/>
            <a:ext cx="77938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1R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08958" y="2073222"/>
            <a:ext cx="919851" cy="44303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79193" y="2141899"/>
            <a:ext cx="77938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108958" y="2918641"/>
            <a:ext cx="919851" cy="443038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79193" y="2987318"/>
            <a:ext cx="77938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3R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108958" y="3773685"/>
            <a:ext cx="919851" cy="4430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79193" y="3842362"/>
            <a:ext cx="77938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4R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980994" y="4451940"/>
            <a:ext cx="3183307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(2) layered/modular services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31849" y="1722166"/>
            <a:ext cx="593432" cy="3139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US" sz="1600" dirty="0" smtClean="0"/>
              <a:t>MSG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6740560" y="2559103"/>
            <a:ext cx="593432" cy="3139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US" sz="1600" dirty="0" smtClean="0"/>
              <a:t>MSG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852469" y="3422349"/>
            <a:ext cx="593432" cy="3139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r>
              <a:rPr lang="en-US" sz="1600" dirty="0" smtClean="0"/>
              <a:t>MSG</a:t>
            </a:r>
            <a:endParaRPr lang="en-US" sz="1600" dirty="0"/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29" y="956223"/>
            <a:ext cx="2243138" cy="3779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ectangle 32"/>
          <p:cNvSpPr/>
          <p:nvPr/>
        </p:nvSpPr>
        <p:spPr bwMode="auto">
          <a:xfrm>
            <a:off x="1394950" y="2017584"/>
            <a:ext cx="1453415" cy="220050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88652" y="4755228"/>
            <a:ext cx="4338454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Monolithic services are tightly coupled clumps of functionality that aren't organized hierarchically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Pros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: They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may be more efficient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They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are harder to understand, evolve,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maintain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522766" y="2272686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03244" y="2687447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19848" y="3183857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59845" y="3680640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4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16626" y="4451940"/>
            <a:ext cx="2534605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(1) Monolithic services</a:t>
            </a:r>
            <a:endParaRPr lang="en-US" sz="1400" cap="all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ctangle 47"/>
          <p:cNvSpPr/>
          <p:nvPr/>
        </p:nvSpPr>
        <p:spPr bwMode="auto">
          <a:xfrm>
            <a:off x="3911104" y="1017726"/>
            <a:ext cx="160397" cy="333558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94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2700" y="634862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20650" y="506124"/>
            <a:ext cx="8956675" cy="401171"/>
          </a:xfrm>
        </p:spPr>
        <p:txBody>
          <a:bodyPr/>
          <a:lstStyle/>
          <a:p>
            <a:r>
              <a:rPr lang="en-US" sz="3200" dirty="0" smtClean="0"/>
              <a:t>Single-service vs. Multi-service Servers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12700" y="4143283"/>
            <a:ext cx="4415865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Single-service servers offer only one service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/>
              <a:t>Pros: </a:t>
            </a:r>
            <a:r>
              <a:rPr lang="en-US" sz="2000" dirty="0"/>
              <a:t>Separation of concerns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/>
              <a:t>Cons</a:t>
            </a:r>
            <a:r>
              <a:rPr lang="en-US" sz="2000" dirty="0"/>
              <a:t>: </a:t>
            </a:r>
            <a:endParaRPr lang="en-US" dirty="0">
              <a:latin typeface="Arial" pitchFamily="34" charset="0"/>
            </a:endParaRPr>
          </a:p>
          <a:p>
            <a:pPr lvl="1" indent="-228600" eaLnBrk="0" hangingPunct="0">
              <a:lnSpc>
                <a:spcPct val="100000"/>
              </a:lnSpc>
              <a:spcBef>
                <a:spcPts val="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/>
              <a:t>Consumes excess </a:t>
            </a:r>
            <a:r>
              <a:rPr lang="en-US" sz="2000" dirty="0"/>
              <a:t>OS resources</a:t>
            </a:r>
          </a:p>
          <a:p>
            <a:pPr lvl="1" indent="-228600" eaLnBrk="0" hangingPunct="0">
              <a:lnSpc>
                <a:spcPct val="100000"/>
              </a:lnSpc>
              <a:spcBef>
                <a:spcPts val="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Redundant infrastructure code</a:t>
            </a:r>
          </a:p>
          <a:p>
            <a:pPr lvl="1" indent="-228600" eaLnBrk="0" hangingPunct="0">
              <a:lnSpc>
                <a:spcPct val="100000"/>
              </a:lnSpc>
              <a:spcBef>
                <a:spcPts val="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Manual shutdown &amp; restart</a:t>
            </a:r>
          </a:p>
          <a:p>
            <a:pPr lvl="1" indent="-228600" eaLnBrk="0" hangingPunct="0">
              <a:lnSpc>
                <a:spcPct val="100000"/>
              </a:lnSpc>
              <a:spcBef>
                <a:spcPts val="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Inconsistent administration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304581" y="977433"/>
            <a:ext cx="4715436" cy="34705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6" y="976593"/>
            <a:ext cx="8152108" cy="318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12"/>
          <p:cNvSpPr/>
          <p:nvPr/>
        </p:nvSpPr>
        <p:spPr bwMode="auto">
          <a:xfrm>
            <a:off x="489148" y="1707247"/>
            <a:ext cx="919851" cy="456069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0508" y="1719332"/>
            <a:ext cx="869149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Internal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service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333982" y="1089627"/>
            <a:ext cx="1273305" cy="73910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88012" y="1318731"/>
            <a:ext cx="788999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Parent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105835" y="875829"/>
            <a:ext cx="4914182" cy="34705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93362" y="3874657"/>
            <a:ext cx="2744534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single-service server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69842" y="3213362"/>
            <a:ext cx="649537" cy="3139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Child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24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16" y="976593"/>
            <a:ext cx="8152108" cy="3184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Rectangle 30"/>
          <p:cNvSpPr/>
          <p:nvPr/>
        </p:nvSpPr>
        <p:spPr bwMode="auto">
          <a:xfrm>
            <a:off x="4304581" y="977433"/>
            <a:ext cx="4715436" cy="34705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89148" y="1707247"/>
            <a:ext cx="919851" cy="456069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0508" y="1719332"/>
            <a:ext cx="869149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Internal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service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2333982" y="1089627"/>
            <a:ext cx="1273305" cy="73910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88012" y="1318731"/>
            <a:ext cx="788999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Parent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4105835" y="875829"/>
            <a:ext cx="4914182" cy="34705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09" y="931837"/>
            <a:ext cx="4060825" cy="318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5230568" y="1048639"/>
            <a:ext cx="3152155" cy="73156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700" y="634862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120650" y="506124"/>
            <a:ext cx="8956675" cy="401171"/>
          </a:xfrm>
        </p:spPr>
        <p:txBody>
          <a:bodyPr/>
          <a:lstStyle/>
          <a:p>
            <a:r>
              <a:rPr lang="en-US" sz="3200" dirty="0" smtClean="0"/>
              <a:t>Single-service vs. Multi-service Servers</a:t>
            </a:r>
          </a:p>
        </p:txBody>
      </p:sp>
      <p:sp>
        <p:nvSpPr>
          <p:cNvPr id="25605" name="Rectangle 4"/>
          <p:cNvSpPr>
            <a:spLocks noChangeArrowheads="1"/>
          </p:cNvSpPr>
          <p:nvPr/>
        </p:nvSpPr>
        <p:spPr bwMode="auto">
          <a:xfrm>
            <a:off x="12700" y="4143283"/>
            <a:ext cx="4415865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Single-service servers offer only one service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Pros: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Separation of concerns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</a:t>
            </a:r>
            <a:endParaRPr lang="en-US" sz="1800" b="0" dirty="0">
              <a:solidFill>
                <a:schemeClr val="bg1">
                  <a:lumMod val="75000"/>
                </a:schemeClr>
              </a:solidFill>
              <a:latin typeface="Arial" pitchFamily="34" charset="0"/>
            </a:endParaRPr>
          </a:p>
          <a:p>
            <a:pPr lvl="1" indent="-228600" eaLnBrk="0" hangingPunc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Consumes excess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resources</a:t>
            </a:r>
          </a:p>
          <a:p>
            <a:pPr lvl="1" indent="-228600" eaLnBrk="0" hangingPunc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Redundant infrastructure code</a:t>
            </a:r>
          </a:p>
          <a:p>
            <a:pPr lvl="1" indent="-228600" eaLnBrk="0" hangingPunc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Manual shutdown &amp; restart</a:t>
            </a:r>
          </a:p>
          <a:p>
            <a:pPr lvl="1" indent="-228600" eaLnBrk="0" hangingPunct="0">
              <a:lnSpc>
                <a:spcPct val="100000"/>
              </a:lnSpc>
              <a:spcBef>
                <a:spcPts val="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Inconsistent administration</a:t>
            </a:r>
          </a:p>
        </p:txBody>
      </p:sp>
      <p:sp>
        <p:nvSpPr>
          <p:cNvPr id="25606" name="Rectangle 5"/>
          <p:cNvSpPr>
            <a:spLocks noChangeArrowheads="1"/>
          </p:cNvSpPr>
          <p:nvPr/>
        </p:nvSpPr>
        <p:spPr bwMode="auto">
          <a:xfrm>
            <a:off x="4458194" y="4143283"/>
            <a:ext cx="4698505" cy="2477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Integrate multiple-services into a “super-server”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Super-server spawns external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services on-demand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The </a:t>
            </a:r>
            <a:r>
              <a:rPr lang="en-US" sz="2000" dirty="0">
                <a:latin typeface="+mn-lt"/>
                <a:ea typeface="+mn-ea"/>
                <a:cs typeface="+mn-cs"/>
              </a:rPr>
              <a:t>inverse of single-service server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deficiencies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“One-size-fits-all” constraints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375359" y="1186497"/>
            <a:ext cx="919851" cy="456069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16719" y="1181013"/>
            <a:ext cx="869149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Internal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service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355533" y="1186497"/>
            <a:ext cx="919851" cy="456069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96893" y="1181013"/>
            <a:ext cx="869149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Internal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service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335707" y="1186497"/>
            <a:ext cx="919851" cy="456069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77067" y="1181013"/>
            <a:ext cx="869149" cy="4862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Internal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service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00575" y="3874657"/>
            <a:ext cx="2609369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(2) multi-service server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93362" y="3874657"/>
            <a:ext cx="2744534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(1) single-service server</a:t>
            </a:r>
            <a:endParaRPr lang="en-US" sz="1400" cap="all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4306762" y="1112165"/>
            <a:ext cx="160397" cy="25654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69842" y="3213362"/>
            <a:ext cx="649537" cy="3139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Child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39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6" y="987235"/>
            <a:ext cx="8012623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12700" y="634862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15470"/>
            <a:ext cx="8839200" cy="381000"/>
          </a:xfrm>
        </p:spPr>
        <p:txBody>
          <a:bodyPr/>
          <a:lstStyle/>
          <a:p>
            <a:r>
              <a:rPr lang="en-US" sz="3200" dirty="0" smtClean="0"/>
              <a:t>One-shot vs. Standing Servers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382071" y="977433"/>
            <a:ext cx="4715436" cy="34705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61848" y="1119830"/>
            <a:ext cx="2942262" cy="507564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59608" y="1241911"/>
            <a:ext cx="2146742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Super-server process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384" y="3903955"/>
            <a:ext cx="4432109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One-shot servers are spawned on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demand &amp; perform </a:t>
            </a:r>
            <a:r>
              <a:rPr lang="en-US" sz="2000" dirty="0">
                <a:latin typeface="+mn-lt"/>
                <a:ea typeface="+mn-ea"/>
                <a:cs typeface="+mn-cs"/>
              </a:rPr>
              <a:t>service requests in a separate thread or process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Typically terminates </a:t>
            </a:r>
            <a:r>
              <a:rPr lang="en-US" sz="2000" dirty="0">
                <a:latin typeface="+mn-lt"/>
                <a:ea typeface="+mn-ea"/>
                <a:cs typeface="+mn-cs"/>
              </a:rPr>
              <a:t>after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completion </a:t>
            </a:r>
            <a:r>
              <a:rPr lang="en-US" sz="2000" dirty="0">
                <a:latin typeface="+mn-lt"/>
                <a:ea typeface="+mn-ea"/>
                <a:cs typeface="+mn-cs"/>
              </a:rPr>
              <a:t>of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request </a:t>
            </a:r>
            <a:r>
              <a:rPr lang="en-US" sz="2000" dirty="0">
                <a:latin typeface="+mn-lt"/>
                <a:ea typeface="+mn-ea"/>
                <a:cs typeface="+mn-cs"/>
              </a:rPr>
              <a:t>or session that triggered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it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Lower </a:t>
            </a:r>
            <a:r>
              <a:rPr lang="en-US" sz="2000" dirty="0">
                <a:latin typeface="+mn-lt"/>
                <a:ea typeface="+mn-ea"/>
                <a:cs typeface="+mn-cs"/>
              </a:rPr>
              <a:t>resource utilization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</a:t>
            </a:r>
            <a:r>
              <a:rPr lang="en-US" sz="2000" dirty="0">
                <a:latin typeface="+mn-lt"/>
                <a:ea typeface="+mn-ea"/>
                <a:cs typeface="+mn-cs"/>
              </a:rPr>
              <a:t>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tartup </a:t>
            </a:r>
            <a:r>
              <a:rPr lang="en-US" sz="2000" dirty="0">
                <a:latin typeface="+mn-lt"/>
                <a:ea typeface="+mn-ea"/>
                <a:cs typeface="+mn-cs"/>
              </a:rPr>
              <a:t>latency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331047" y="3606355"/>
            <a:ext cx="2183483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one-shot server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41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46" y="987235"/>
            <a:ext cx="8012623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12700" y="634862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15470"/>
            <a:ext cx="8839200" cy="381000"/>
          </a:xfrm>
        </p:spPr>
        <p:txBody>
          <a:bodyPr/>
          <a:lstStyle/>
          <a:p>
            <a:r>
              <a:rPr lang="en-US" sz="3200" dirty="0" smtClean="0"/>
              <a:t>One-shot vs. Standing Servers</a:t>
            </a:r>
          </a:p>
        </p:txBody>
      </p:sp>
      <p:sp>
        <p:nvSpPr>
          <p:cNvPr id="27653" name="Rectangle 4"/>
          <p:cNvSpPr>
            <a:spLocks noChangeArrowheads="1"/>
          </p:cNvSpPr>
          <p:nvPr/>
        </p:nvSpPr>
        <p:spPr bwMode="auto">
          <a:xfrm>
            <a:off x="14384" y="3903955"/>
            <a:ext cx="4432109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One-shot servers are spawned 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demand &amp; perform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service requests in a separate thread or process</a:t>
            </a:r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Typically terminates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after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completion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request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 session that triggered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it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Lower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resource utilization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tartup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latency</a:t>
            </a:r>
          </a:p>
        </p:txBody>
      </p:sp>
      <p:sp>
        <p:nvSpPr>
          <p:cNvPr id="27654" name="Rectangle 5"/>
          <p:cNvSpPr>
            <a:spLocks noChangeArrowheads="1"/>
          </p:cNvSpPr>
          <p:nvPr/>
        </p:nvSpPr>
        <p:spPr bwMode="auto">
          <a:xfrm>
            <a:off x="4762232" y="3903955"/>
            <a:ext cx="4381768" cy="278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Standing servers continue to run beyond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lifetime </a:t>
            </a:r>
            <a:r>
              <a:rPr lang="en-US" sz="2000" dirty="0">
                <a:latin typeface="+mn-lt"/>
                <a:ea typeface="+mn-ea"/>
                <a:cs typeface="+mn-cs"/>
              </a:rPr>
              <a:t>of any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service </a:t>
            </a:r>
            <a:r>
              <a:rPr lang="en-US" sz="2000" dirty="0">
                <a:latin typeface="+mn-lt"/>
                <a:ea typeface="+mn-ea"/>
                <a:cs typeface="+mn-cs"/>
              </a:rPr>
              <a:t>request or session they process</a:t>
            </a:r>
          </a:p>
          <a:p>
            <a:pPr marL="452438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Typically initiated </a:t>
            </a:r>
            <a:r>
              <a:rPr lang="en-US" sz="2000" dirty="0">
                <a:latin typeface="+mn-lt"/>
                <a:ea typeface="+mn-ea"/>
                <a:cs typeface="+mn-cs"/>
              </a:rPr>
              <a:t>at boot time or by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super-server </a:t>
            </a:r>
            <a:r>
              <a:rPr lang="en-US" sz="2000" dirty="0">
                <a:latin typeface="+mn-lt"/>
                <a:ea typeface="+mn-ea"/>
                <a:cs typeface="+mn-cs"/>
              </a:rPr>
              <a:t>after the first client request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</a:t>
            </a:r>
            <a:r>
              <a:rPr lang="en-US" sz="2000" dirty="0">
                <a:latin typeface="+mn-lt"/>
                <a:ea typeface="+mn-ea"/>
                <a:cs typeface="+mn-cs"/>
              </a:rPr>
              <a:t>A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mortized </a:t>
            </a:r>
            <a:r>
              <a:rPr lang="en-US" sz="2000" dirty="0">
                <a:latin typeface="+mn-lt"/>
                <a:ea typeface="+mn-ea"/>
                <a:cs typeface="+mn-cs"/>
              </a:rPr>
              <a:t>startup latency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</a:t>
            </a:r>
            <a:r>
              <a:rPr lang="en-US" sz="2000" dirty="0">
                <a:latin typeface="+mn-lt"/>
                <a:ea typeface="+mn-ea"/>
                <a:cs typeface="+mn-cs"/>
              </a:rPr>
              <a:t>H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igher </a:t>
            </a:r>
            <a:r>
              <a:rPr lang="en-US" sz="2000" dirty="0">
                <a:latin typeface="+mn-lt"/>
                <a:ea typeface="+mn-ea"/>
                <a:cs typeface="+mn-cs"/>
              </a:rPr>
              <a:t>resource utilization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061848" y="1119830"/>
            <a:ext cx="2942262" cy="507564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59608" y="1241911"/>
            <a:ext cx="2146742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Super-server process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368940" y="1119830"/>
            <a:ext cx="2942262" cy="507564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57735" y="1241911"/>
            <a:ext cx="2146742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Super-server process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31047" y="3606355"/>
            <a:ext cx="2183483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(1) one-shot server</a:t>
            </a:r>
            <a:endParaRPr lang="en-US" sz="1400" cap="all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62981" y="3606355"/>
            <a:ext cx="2154179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(2) standing server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762232" y="987235"/>
            <a:ext cx="160397" cy="256546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07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448235"/>
            <a:ext cx="9078913" cy="454959"/>
          </a:xfrm>
        </p:spPr>
        <p:txBody>
          <a:bodyPr/>
          <a:lstStyle/>
          <a:p>
            <a:r>
              <a:rPr lang="en-US" sz="3200" dirty="0" smtClean="0"/>
              <a:t>Static vs. Dynamic Linking &amp; Configuration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7" y="956982"/>
            <a:ext cx="8477573" cy="3242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3983064" y="977433"/>
            <a:ext cx="5114443" cy="34705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0282" y="1524001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3294" y="3164542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16306" y="1672003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-3555" y="4138396"/>
            <a:ext cx="3986619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Binds all object </a:t>
            </a:r>
            <a:r>
              <a:rPr lang="en-US" sz="2000" dirty="0">
                <a:latin typeface="+mn-lt"/>
                <a:ea typeface="+mn-ea"/>
                <a:cs typeface="+mn-cs"/>
              </a:rPr>
              <a:t>files at compile time and/or static link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time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&amp;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Trades off </a:t>
            </a:r>
            <a:r>
              <a:rPr lang="en-US" sz="2000" dirty="0">
                <a:latin typeface="+mn-lt"/>
                <a:ea typeface="+mn-ea"/>
                <a:cs typeface="+mn-cs"/>
              </a:rPr>
              <a:t>increased runtime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performance </a:t>
            </a:r>
            <a:r>
              <a:rPr lang="en-US" sz="2000" dirty="0">
                <a:latin typeface="+mn-lt"/>
                <a:ea typeface="+mn-ea"/>
                <a:cs typeface="+mn-cs"/>
              </a:rPr>
              <a:t>for larger executable sizes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659964" y="1333120"/>
            <a:ext cx="834314" cy="861440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19507" y="1333120"/>
            <a:ext cx="821170" cy="649622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6095" y="150737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16306" y="160687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625313" y="3006323"/>
            <a:ext cx="896506" cy="58466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7742" y="313706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2644137" y="2807299"/>
            <a:ext cx="850141" cy="8108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02300" y="3183792"/>
            <a:ext cx="919851" cy="434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602615" y="1323495"/>
            <a:ext cx="892371" cy="504813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644137" y="2296663"/>
            <a:ext cx="850141" cy="41263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63182" y="3866230"/>
            <a:ext cx="2605265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Static configuration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8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921" y="1075992"/>
            <a:ext cx="651873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Discuss key </a:t>
            </a:r>
            <a:r>
              <a:rPr lang="en-US" sz="2000" dirty="0"/>
              <a:t>c</a:t>
            </a:r>
            <a:r>
              <a:rPr lang="en-US" sz="2000" dirty="0" smtClean="0"/>
              <a:t>ommunication </a:t>
            </a:r>
            <a:br>
              <a:rPr lang="en-US" sz="2000" dirty="0" smtClean="0"/>
            </a:br>
            <a:r>
              <a:rPr lang="en-US" sz="2000" dirty="0" smtClean="0"/>
              <a:t>design dimensions</a:t>
            </a:r>
            <a:endParaRPr lang="en-US" sz="2000" dirty="0"/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Evaluate the pros &amp; cons of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alternative designs that apps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services can use to interact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Focus is on communication design</a:t>
            </a:r>
            <a:br>
              <a:rPr lang="en-US" sz="2000" dirty="0" smtClean="0"/>
            </a:br>
            <a:r>
              <a:rPr lang="en-US" sz="2000" dirty="0" smtClean="0"/>
              <a:t>at the middleware &amp;</a:t>
            </a:r>
            <a:r>
              <a:rPr lang="en-US" sz="2000" dirty="0"/>
              <a:t> </a:t>
            </a:r>
            <a:r>
              <a:rPr lang="en-US" sz="2000" dirty="0" smtClean="0"/>
              <a:t>OS layers</a:t>
            </a:r>
          </a:p>
          <a:p>
            <a:pPr marL="6905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Software developers at these </a:t>
            </a:r>
            <a:br>
              <a:rPr lang="en-US" sz="2000" dirty="0" smtClean="0"/>
            </a:br>
            <a:r>
              <a:rPr lang="en-US" sz="2000" dirty="0" smtClean="0"/>
              <a:t>layers need to understand </a:t>
            </a:r>
            <a:br>
              <a:rPr lang="en-US" sz="2000" dirty="0" smtClean="0"/>
            </a:br>
            <a:r>
              <a:rPr lang="en-US" sz="2000" dirty="0" smtClean="0"/>
              <a:t>how to program these design </a:t>
            </a:r>
            <a:br>
              <a:rPr lang="en-US" sz="2000" dirty="0" smtClean="0"/>
            </a:br>
            <a:r>
              <a:rPr lang="en-US" sz="2000" dirty="0" smtClean="0"/>
              <a:t>alternatives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23" name="AutoShape 8"/>
          <p:cNvSpPr>
            <a:spLocks noChangeAspect="1" noChangeArrowheads="1"/>
          </p:cNvSpPr>
          <p:nvPr/>
        </p:nvSpPr>
        <p:spPr bwMode="auto">
          <a:xfrm>
            <a:off x="5372754" y="5267438"/>
            <a:ext cx="3125788" cy="400050"/>
          </a:xfrm>
          <a:prstGeom prst="roundRect">
            <a:avLst>
              <a:gd name="adj" fmla="val 16667"/>
            </a:avLst>
          </a:prstGeom>
          <a:solidFill>
            <a:srgbClr val="BCBCBC"/>
          </a:solidFill>
          <a:ln w="12700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24" name="Text Box 9"/>
          <p:cNvSpPr txBox="1">
            <a:spLocks noChangeAspect="1" noChangeArrowheads="1"/>
          </p:cNvSpPr>
          <p:nvPr/>
        </p:nvSpPr>
        <p:spPr bwMode="auto">
          <a:xfrm>
            <a:off x="6039504" y="5289663"/>
            <a:ext cx="179228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u="none"/>
              <a:t>Hardware</a:t>
            </a:r>
          </a:p>
        </p:txBody>
      </p:sp>
      <p:grpSp>
        <p:nvGrpSpPr>
          <p:cNvPr id="25" name="Group 10"/>
          <p:cNvGrpSpPr>
            <a:grpSpLocks/>
          </p:cNvGrpSpPr>
          <p:nvPr/>
        </p:nvGrpSpPr>
        <p:grpSpPr bwMode="auto">
          <a:xfrm>
            <a:off x="5372754" y="1847963"/>
            <a:ext cx="3125788" cy="2695575"/>
            <a:chOff x="168" y="969"/>
            <a:chExt cx="1969" cy="1698"/>
          </a:xfrm>
        </p:grpSpPr>
        <p:sp>
          <p:nvSpPr>
            <p:cNvPr id="26" name="AutoShape 11"/>
            <p:cNvSpPr>
              <a:spLocks noChangeAspect="1" noChangeArrowheads="1"/>
            </p:cNvSpPr>
            <p:nvPr/>
          </p:nvSpPr>
          <p:spPr bwMode="auto">
            <a:xfrm>
              <a:off x="168" y="969"/>
              <a:ext cx="1969" cy="40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7" name="Text Box 12"/>
            <p:cNvSpPr txBox="1">
              <a:spLocks noChangeAspect="1" noChangeArrowheads="1"/>
            </p:cNvSpPr>
            <p:nvPr/>
          </p:nvSpPr>
          <p:spPr bwMode="auto">
            <a:xfrm>
              <a:off x="311" y="982"/>
              <a:ext cx="1711" cy="4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 dirty="0"/>
                <a:t>Domain-Specific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 dirty="0" smtClean="0"/>
                <a:t>Middleware Services</a:t>
              </a:r>
              <a:endParaRPr lang="en-US" b="1" u="none" dirty="0"/>
            </a:p>
          </p:txBody>
        </p:sp>
        <p:sp>
          <p:nvSpPr>
            <p:cNvPr id="28" name="AutoShape 13"/>
            <p:cNvSpPr>
              <a:spLocks noChangeAspect="1" noChangeArrowheads="1"/>
            </p:cNvSpPr>
            <p:nvPr/>
          </p:nvSpPr>
          <p:spPr bwMode="auto">
            <a:xfrm>
              <a:off x="168" y="1398"/>
              <a:ext cx="1969" cy="40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9" name="Text Box 14"/>
            <p:cNvSpPr txBox="1">
              <a:spLocks noChangeAspect="1" noChangeArrowheads="1"/>
            </p:cNvSpPr>
            <p:nvPr/>
          </p:nvSpPr>
          <p:spPr bwMode="auto">
            <a:xfrm>
              <a:off x="281" y="1411"/>
              <a:ext cx="1743" cy="3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/>
                <a:t>Common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/>
                <a:t>Middleware Services</a:t>
              </a:r>
            </a:p>
          </p:txBody>
        </p:sp>
        <p:sp>
          <p:nvSpPr>
            <p:cNvPr id="30" name="AutoShape 15"/>
            <p:cNvSpPr>
              <a:spLocks noChangeAspect="1" noChangeArrowheads="1"/>
            </p:cNvSpPr>
            <p:nvPr/>
          </p:nvSpPr>
          <p:spPr bwMode="auto">
            <a:xfrm>
              <a:off x="168" y="1827"/>
              <a:ext cx="1969" cy="405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endParaRPr lang="en-US" u="none"/>
            </a:p>
          </p:txBody>
        </p:sp>
        <p:sp>
          <p:nvSpPr>
            <p:cNvPr id="31" name="Text Box 16"/>
            <p:cNvSpPr txBox="1">
              <a:spLocks noChangeAspect="1" noChangeArrowheads="1"/>
            </p:cNvSpPr>
            <p:nvPr/>
          </p:nvSpPr>
          <p:spPr bwMode="auto">
            <a:xfrm>
              <a:off x="469" y="1849"/>
              <a:ext cx="1366" cy="3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>
                  <a:solidFill>
                    <a:schemeClr val="bg1"/>
                  </a:solidFill>
                </a:rPr>
                <a:t>Distribution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>
                  <a:solidFill>
                    <a:schemeClr val="bg1"/>
                  </a:solidFill>
                </a:rPr>
                <a:t>Middleware</a:t>
              </a:r>
            </a:p>
          </p:txBody>
        </p:sp>
        <p:sp>
          <p:nvSpPr>
            <p:cNvPr id="32" name="AutoShape 17"/>
            <p:cNvSpPr>
              <a:spLocks noChangeAspect="1" noChangeArrowheads="1"/>
            </p:cNvSpPr>
            <p:nvPr/>
          </p:nvSpPr>
          <p:spPr bwMode="auto">
            <a:xfrm>
              <a:off x="168" y="2261"/>
              <a:ext cx="1969" cy="40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3" name="Text Box 18"/>
            <p:cNvSpPr txBox="1">
              <a:spLocks noChangeAspect="1" noChangeArrowheads="1"/>
            </p:cNvSpPr>
            <p:nvPr/>
          </p:nvSpPr>
          <p:spPr bwMode="auto">
            <a:xfrm>
              <a:off x="176" y="2280"/>
              <a:ext cx="1953" cy="3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/>
                <a:t>Host Infrastructure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/>
                <a:t>Middleware</a:t>
              </a:r>
            </a:p>
          </p:txBody>
        </p:sp>
      </p:grpSp>
      <p:grpSp>
        <p:nvGrpSpPr>
          <p:cNvPr id="34" name="Group 21"/>
          <p:cNvGrpSpPr>
            <a:grpSpLocks/>
          </p:cNvGrpSpPr>
          <p:nvPr/>
        </p:nvGrpSpPr>
        <p:grpSpPr bwMode="auto">
          <a:xfrm>
            <a:off x="5358746" y="4582351"/>
            <a:ext cx="3125788" cy="646113"/>
            <a:chOff x="176" y="2918"/>
            <a:chExt cx="1969" cy="407"/>
          </a:xfrm>
          <a:solidFill>
            <a:srgbClr val="A50021"/>
          </a:solidFill>
        </p:grpSpPr>
        <p:sp>
          <p:nvSpPr>
            <p:cNvPr id="35" name="AutoShape 22"/>
            <p:cNvSpPr>
              <a:spLocks noChangeAspect="1" noChangeArrowheads="1"/>
            </p:cNvSpPr>
            <p:nvPr/>
          </p:nvSpPr>
          <p:spPr bwMode="auto">
            <a:xfrm>
              <a:off x="176" y="2918"/>
              <a:ext cx="1969" cy="407"/>
            </a:xfrm>
            <a:prstGeom prst="roundRect">
              <a:avLst>
                <a:gd name="adj" fmla="val 16667"/>
              </a:avLst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6" name="Text Box 23"/>
            <p:cNvSpPr txBox="1">
              <a:spLocks noChangeAspect="1" noChangeArrowheads="1"/>
            </p:cNvSpPr>
            <p:nvPr/>
          </p:nvSpPr>
          <p:spPr bwMode="auto">
            <a:xfrm>
              <a:off x="235" y="2927"/>
              <a:ext cx="1851" cy="36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 dirty="0">
                  <a:solidFill>
                    <a:schemeClr val="bg1"/>
                  </a:solidFill>
                </a:rPr>
                <a:t>Operating Systems 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 dirty="0">
                  <a:solidFill>
                    <a:schemeClr val="bg1"/>
                  </a:solidFill>
                </a:rPr>
                <a:t>&amp; Protocols</a:t>
              </a:r>
            </a:p>
          </p:txBody>
        </p:sp>
      </p:grpSp>
      <p:sp>
        <p:nvSpPr>
          <p:cNvPr id="38" name="AutoShape 24"/>
          <p:cNvSpPr>
            <a:spLocks noChangeAspect="1" noChangeArrowheads="1"/>
          </p:cNvSpPr>
          <p:nvPr/>
        </p:nvSpPr>
        <p:spPr bwMode="auto">
          <a:xfrm>
            <a:off x="5372754" y="1412988"/>
            <a:ext cx="3125788" cy="400050"/>
          </a:xfrm>
          <a:prstGeom prst="roundRect">
            <a:avLst>
              <a:gd name="adj" fmla="val 16667"/>
            </a:avLst>
          </a:prstGeom>
          <a:solidFill>
            <a:srgbClr val="D9F6FF"/>
          </a:solidFill>
          <a:ln w="12700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39" name="Text Box 25"/>
          <p:cNvSpPr txBox="1">
            <a:spLocks noChangeAspect="1" noChangeArrowheads="1"/>
          </p:cNvSpPr>
          <p:nvPr/>
        </p:nvSpPr>
        <p:spPr bwMode="auto">
          <a:xfrm>
            <a:off x="5896629" y="1416163"/>
            <a:ext cx="207803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u="none"/>
              <a:t>Applications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5354267" y="3231068"/>
            <a:ext cx="3152676" cy="6324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354267" y="4618049"/>
            <a:ext cx="3152676" cy="6324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5354267" y="3924559"/>
            <a:ext cx="3152676" cy="6324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448235"/>
            <a:ext cx="9078913" cy="454959"/>
          </a:xfrm>
        </p:spPr>
        <p:txBody>
          <a:bodyPr/>
          <a:lstStyle/>
          <a:p>
            <a:r>
              <a:rPr lang="en-US" sz="3200" dirty="0" smtClean="0"/>
              <a:t>Static vs. Dynamic Linking &amp; Configuration</a:t>
            </a:r>
          </a:p>
        </p:txBody>
      </p:sp>
      <p:sp>
        <p:nvSpPr>
          <p:cNvPr id="151558" name="Rectangle 5"/>
          <p:cNvSpPr>
            <a:spLocks noChangeArrowheads="1"/>
          </p:cNvSpPr>
          <p:nvPr/>
        </p:nvSpPr>
        <p:spPr bwMode="auto">
          <a:xfrm>
            <a:off x="3983065" y="4138396"/>
            <a:ext cx="5285696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(</a:t>
            </a:r>
            <a:r>
              <a:rPr lang="en-US" sz="2000" dirty="0">
                <a:latin typeface="+mn-lt"/>
                <a:ea typeface="+mn-ea"/>
                <a:cs typeface="+mn-cs"/>
              </a:rPr>
              <a:t>U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n)loads </a:t>
            </a:r>
            <a:r>
              <a:rPr lang="en-US" sz="2000" dirty="0">
                <a:latin typeface="+mn-lt"/>
                <a:ea typeface="+mn-ea"/>
                <a:cs typeface="+mn-cs"/>
              </a:rPr>
              <a:t>object files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from/to an address </a:t>
            </a:r>
            <a:r>
              <a:rPr lang="en-US" sz="2000" dirty="0">
                <a:latin typeface="+mn-lt"/>
                <a:ea typeface="+mn-ea"/>
                <a:cs typeface="+mn-cs"/>
              </a:rPr>
              <a:t>space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when program </a:t>
            </a:r>
            <a:r>
              <a:rPr lang="en-US" sz="2000" dirty="0">
                <a:latin typeface="+mn-lt"/>
                <a:ea typeface="+mn-ea"/>
                <a:cs typeface="+mn-cs"/>
              </a:rPr>
              <a:t>is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launched/updated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Can reduce </a:t>
            </a:r>
            <a:r>
              <a:rPr lang="en-US" sz="2000" dirty="0">
                <a:latin typeface="+mn-lt"/>
                <a:ea typeface="+mn-ea"/>
                <a:cs typeface="+mn-cs"/>
              </a:rPr>
              <a:t>memory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usage &amp; increase flexibility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Increased run-time overhead &amp; potential security risks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7" y="956982"/>
            <a:ext cx="8477573" cy="3242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0282" y="1524001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03294" y="3164542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16306" y="1672003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72059" y="6437130"/>
            <a:ext cx="7759605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hlinkClick r:id="rId4"/>
              </a:rPr>
              <a:t>www.dre.vanderbilt.edu/~</a:t>
            </a:r>
            <a:r>
              <a:rPr lang="en-US" sz="2000" dirty="0" smtClean="0">
                <a:hlinkClick r:id="rId4"/>
              </a:rPr>
              <a:t>schmidt/PDF/Svc-Conf.pdf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90282" y="1524001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03294" y="3164542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16306" y="1672003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59964" y="1333120"/>
            <a:ext cx="834314" cy="861440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9507" y="1333120"/>
            <a:ext cx="821170" cy="649622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095" y="150737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16306" y="160687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625313" y="3006323"/>
            <a:ext cx="896506" cy="584660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27742" y="313706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644137" y="2807299"/>
            <a:ext cx="850141" cy="81084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02300" y="3183792"/>
            <a:ext cx="919851" cy="434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602615" y="1323495"/>
            <a:ext cx="892371" cy="504813"/>
          </a:xfrm>
          <a:prstGeom prst="rect">
            <a:avLst/>
          </a:prstGeom>
          <a:solidFill>
            <a:schemeClr val="bg1">
              <a:lumMod val="6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644137" y="2296663"/>
            <a:ext cx="850141" cy="41263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83376" y="1384965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91717" y="1384965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76683" y="1658641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6099522" y="1333120"/>
            <a:ext cx="851000" cy="861440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65490" y="1606874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4448219" y="1318690"/>
            <a:ext cx="919851" cy="43435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568147" y="1378899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7571788" y="1327914"/>
            <a:ext cx="919851" cy="434351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691716" y="1388123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4473448" y="3185025"/>
            <a:ext cx="850141" cy="41263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7571787" y="3173264"/>
            <a:ext cx="919851" cy="434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-3555" y="4138396"/>
            <a:ext cx="3986619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Binds all object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files at compile time and/or static link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time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&amp; </a:t>
            </a: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: Trades off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increased runtime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performance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for larger executable sizes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067628" y="3866230"/>
            <a:ext cx="2872389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(2)  Dynamic configuration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863182" y="3866230"/>
            <a:ext cx="2605265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Static configuration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3983065" y="1052673"/>
            <a:ext cx="160397" cy="27450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4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2" y="1041991"/>
            <a:ext cx="3908610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Two key groups </a:t>
            </a:r>
            <a:r>
              <a:rPr lang="en-US" sz="2000" dirty="0">
                <a:latin typeface="+mn-lt"/>
                <a:ea typeface="+mn-ea"/>
                <a:cs typeface="+mn-cs"/>
              </a:rPr>
              <a:t>of design dimensions related to successful development &amp; deployment of networked apps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services include: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Service/server </a:t>
            </a:r>
            <a:r>
              <a:rPr lang="en-US" sz="2000" dirty="0">
                <a:latin typeface="+mn-lt"/>
                <a:ea typeface="+mn-ea"/>
                <a:cs typeface="+mn-cs"/>
              </a:rPr>
              <a:t>design dimensions affect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ways in </a:t>
            </a:r>
            <a:r>
              <a:rPr lang="en-US" sz="2000" dirty="0">
                <a:latin typeface="+mn-lt"/>
                <a:ea typeface="+mn-ea"/>
                <a:cs typeface="+mn-cs"/>
              </a:rPr>
              <a:t>which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app services </a:t>
            </a:r>
            <a:r>
              <a:rPr lang="en-US" sz="2000" dirty="0">
                <a:latin typeface="+mn-lt"/>
                <a:ea typeface="+mn-ea"/>
                <a:cs typeface="+mn-cs"/>
              </a:rPr>
              <a:t>are structured, developed,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instantiated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753" y="1515036"/>
            <a:ext cx="4024313" cy="257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5205975" y="1657510"/>
            <a:ext cx="2942262" cy="50258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03735" y="1761661"/>
            <a:ext cx="2146742" cy="28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Super-server process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10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2" y="1041991"/>
            <a:ext cx="390861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Two key groups </a:t>
            </a:r>
            <a:r>
              <a:rPr lang="en-US" sz="2000" dirty="0">
                <a:latin typeface="+mn-lt"/>
                <a:ea typeface="+mn-ea"/>
                <a:cs typeface="+mn-cs"/>
              </a:rPr>
              <a:t>of design dimensions related to successful development &amp; deployment of networked apps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services include: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Service/server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design dimensions affect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ways in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which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app services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are structured, developed,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instantiated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tabLst>
                <a:tab pos="4175125" algn="l"/>
              </a:tabLst>
              <a:defRPr/>
            </a:pPr>
            <a:r>
              <a:rPr lang="en-US" sz="2000" b="1" dirty="0" smtClean="0">
                <a:latin typeface="+mn-lt"/>
                <a:ea typeface="+mn-ea"/>
                <a:cs typeface="+mn-cs"/>
              </a:rPr>
              <a:t>Service configuration </a:t>
            </a:r>
            <a:r>
              <a:rPr lang="en-US" sz="2000" dirty="0">
                <a:latin typeface="+mn-lt"/>
                <a:ea typeface="+mn-ea"/>
                <a:cs typeface="+mn-cs"/>
              </a:rPr>
              <a:t>design dimensions affect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ability </a:t>
            </a:r>
            <a:r>
              <a:rPr lang="en-US" sz="2000" dirty="0">
                <a:latin typeface="+mn-lt"/>
                <a:ea typeface="+mn-ea"/>
                <a:cs typeface="+mn-cs"/>
              </a:rPr>
              <a:t>to vary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run-time </a:t>
            </a:r>
            <a:r>
              <a:rPr lang="en-US" sz="2000" dirty="0">
                <a:latin typeface="+mn-lt"/>
                <a:ea typeface="+mn-ea"/>
                <a:cs typeface="+mn-cs"/>
              </a:rPr>
              <a:t>placement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binding of app services </a:t>
            </a:r>
            <a:r>
              <a:rPr lang="en-US" sz="2000" dirty="0">
                <a:latin typeface="+mn-lt"/>
                <a:ea typeface="+mn-ea"/>
                <a:cs typeface="+mn-cs"/>
              </a:rPr>
              <a:t>after delivery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deployment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836" y="1308847"/>
            <a:ext cx="4633913" cy="282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9" descr="Schmid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3570" y="4357075"/>
            <a:ext cx="1543051" cy="18913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 bwMode="auto">
          <a:xfrm>
            <a:off x="0" y="6379618"/>
            <a:ext cx="9099178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513" y="6442174"/>
            <a:ext cx="90387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There are many patterns lurking in these design dimensions, as discussed later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77501" y="1741090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85842" y="1741090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70808" y="2014766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975717" y="1689245"/>
            <a:ext cx="851000" cy="861440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9615" y="1962999"/>
            <a:ext cx="747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342344" y="1674815"/>
            <a:ext cx="919851" cy="434351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62272" y="1735024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465913" y="1684039"/>
            <a:ext cx="919851" cy="434351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5841" y="1744248"/>
            <a:ext cx="67999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2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367573" y="3541150"/>
            <a:ext cx="850141" cy="41263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465912" y="3529389"/>
            <a:ext cx="919851" cy="4343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957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445169" y="330523"/>
            <a:ext cx="8434136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Concurrent &amp; Networked Software Design: Part 3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2891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7921" y="1075992"/>
            <a:ext cx="7360032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Discuss key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ommunication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design dimensions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Evaluate the pros &amp; cons of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alternative designs that apps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services can use to interact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Present key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ervice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server,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configuration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design dimensions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Evaluate the pros &amp; cons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alternative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designs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that apps 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services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use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organize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their structure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configuration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Explore key concurrency design dimensions</a:t>
            </a:r>
            <a:endParaRPr lang="en-US" sz="2000" dirty="0"/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Evaluate the pros &amp; cons of alternative designs </a:t>
            </a:r>
            <a:br>
              <a:rPr lang="en-US" sz="2000" dirty="0" smtClean="0"/>
            </a:br>
            <a:r>
              <a:rPr lang="en-US" sz="2000" dirty="0" smtClean="0"/>
              <a:t>that apps &amp; services can use to perform </a:t>
            </a:r>
            <a:br>
              <a:rPr lang="en-US" sz="2000" dirty="0" smtClean="0"/>
            </a:br>
            <a:r>
              <a:rPr lang="en-US" sz="2000" dirty="0" smtClean="0"/>
              <a:t>computations in processes and/or threads</a:t>
            </a:r>
            <a:endParaRPr lang="en-US" sz="2000" dirty="0"/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/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7448527" y="2108522"/>
            <a:ext cx="1326776" cy="997147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7600927" y="2260922"/>
            <a:ext cx="1326776" cy="99714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753327" y="2413322"/>
            <a:ext cx="1326776" cy="997147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672576" y="3873152"/>
            <a:ext cx="2404150" cy="369332"/>
          </a:xfrm>
          <a:prstGeom prst="rect">
            <a:avLst/>
          </a:prstGeom>
          <a:solidFill>
            <a:srgbClr val="3366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Configuration</a:t>
            </a:r>
          </a:p>
        </p:txBody>
      </p:sp>
      <p:sp>
        <p:nvSpPr>
          <p:cNvPr id="3" name="Left-Right Arrow 2"/>
          <p:cNvSpPr/>
          <p:nvPr/>
        </p:nvSpPr>
        <p:spPr bwMode="auto">
          <a:xfrm>
            <a:off x="5298970" y="1142912"/>
            <a:ext cx="2770094" cy="733663"/>
          </a:xfrm>
          <a:prstGeom prst="left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Communication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216914" y="2922733"/>
            <a:ext cx="300243" cy="312737"/>
            <a:chOff x="8327572" y="4328206"/>
            <a:chExt cx="300243" cy="312737"/>
          </a:xfrm>
        </p:grpSpPr>
        <p:grpSp>
          <p:nvGrpSpPr>
            <p:cNvPr id="16" name="Group 15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18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0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1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cxnSp>
          <p:nvCxnSpPr>
            <p:cNvPr id="17" name="Straight Arrow Connector 16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" name="Rectangle 5"/>
          <p:cNvSpPr/>
          <p:nvPr/>
        </p:nvSpPr>
        <p:spPr>
          <a:xfrm>
            <a:off x="6145194" y="3410469"/>
            <a:ext cx="160813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Concurrency</a:t>
            </a:r>
            <a:endParaRPr lang="en-US" b="1" dirty="0"/>
          </a:p>
        </p:txBody>
      </p:sp>
      <p:grpSp>
        <p:nvGrpSpPr>
          <p:cNvPr id="23" name="Group 22"/>
          <p:cNvGrpSpPr/>
          <p:nvPr/>
        </p:nvGrpSpPr>
        <p:grpSpPr>
          <a:xfrm>
            <a:off x="6536660" y="3030683"/>
            <a:ext cx="300243" cy="312737"/>
            <a:chOff x="8327572" y="4328206"/>
            <a:chExt cx="300243" cy="312737"/>
          </a:xfrm>
        </p:grpSpPr>
        <p:grpSp>
          <p:nvGrpSpPr>
            <p:cNvPr id="24" name="Group 23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26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7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8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9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cxnSp>
          <p:nvCxnSpPr>
            <p:cNvPr id="25" name="Straight Arrow Connector 24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0" name="Group 29"/>
          <p:cNvGrpSpPr/>
          <p:nvPr/>
        </p:nvGrpSpPr>
        <p:grpSpPr>
          <a:xfrm>
            <a:off x="6856406" y="2922939"/>
            <a:ext cx="300243" cy="312737"/>
            <a:chOff x="8327572" y="4328206"/>
            <a:chExt cx="300243" cy="312737"/>
          </a:xfrm>
        </p:grpSpPr>
        <p:grpSp>
          <p:nvGrpSpPr>
            <p:cNvPr id="31" name="Group 3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3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0" name="Rectangle 39"/>
          <p:cNvSpPr/>
          <p:nvPr/>
        </p:nvSpPr>
        <p:spPr bwMode="auto">
          <a:xfrm>
            <a:off x="4513618" y="2108522"/>
            <a:ext cx="1326776" cy="99714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4666018" y="2260922"/>
            <a:ext cx="1326776" cy="997147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818418" y="2413322"/>
            <a:ext cx="1326776" cy="997147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Service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12700" y="637961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17571" y="6442174"/>
            <a:ext cx="886236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>
                <a:hlinkClick r:id="rId5"/>
              </a:rPr>
              <a:t>www.dre.vanderbilt.edu/~schmidt/PDF/daemon-design-94.pdf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41522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7" grpId="0" animBg="1"/>
      <p:bldP spid="3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48239"/>
            <a:ext cx="7924800" cy="544606"/>
          </a:xfrm>
        </p:spPr>
        <p:txBody>
          <a:bodyPr/>
          <a:lstStyle/>
          <a:p>
            <a:r>
              <a:rPr lang="en-US" sz="3200" dirty="0"/>
              <a:t>Iterative vs. Concurrent Servers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3781586" y="920283"/>
            <a:ext cx="5315921" cy="378646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23824" y="4821048"/>
            <a:ext cx="4322446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Handle </a:t>
            </a:r>
            <a:r>
              <a:rPr lang="en-US" sz="2000" dirty="0">
                <a:latin typeface="+mn-lt"/>
                <a:ea typeface="+mn-ea"/>
                <a:cs typeface="+mn-cs"/>
              </a:rPr>
              <a:t>each client request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before </a:t>
            </a:r>
            <a:r>
              <a:rPr lang="en-US" sz="2000" dirty="0">
                <a:latin typeface="+mn-lt"/>
                <a:ea typeface="+mn-ea"/>
                <a:cs typeface="+mn-cs"/>
              </a:rPr>
              <a:t>servicing subsequent requests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Simplicity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Non-scalable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111125" indent="-111125">
              <a:lnSpc>
                <a:spcPct val="100000"/>
              </a:lnSpc>
              <a:spcBef>
                <a:spcPts val="600"/>
              </a:spcBef>
              <a:buClrTx/>
              <a:buFontTx/>
              <a:buChar char="•"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36446" y="4392420"/>
            <a:ext cx="215417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Iterative server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1" y="1165806"/>
            <a:ext cx="3707220" cy="319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4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448239"/>
            <a:ext cx="7924800" cy="544606"/>
          </a:xfrm>
        </p:spPr>
        <p:txBody>
          <a:bodyPr/>
          <a:lstStyle/>
          <a:p>
            <a:r>
              <a:rPr lang="en-US" sz="3200" dirty="0"/>
              <a:t>Iterative vs. Concurrent Servers</a:t>
            </a:r>
          </a:p>
        </p:txBody>
      </p:sp>
      <p:sp>
        <p:nvSpPr>
          <p:cNvPr id="2140164" name="Rectangle 4"/>
          <p:cNvSpPr>
            <a:spLocks noChangeArrowheads="1"/>
          </p:cNvSpPr>
          <p:nvPr/>
        </p:nvSpPr>
        <p:spPr bwMode="auto">
          <a:xfrm>
            <a:off x="123824" y="4821048"/>
            <a:ext cx="4322446" cy="18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Handle each client request before servicing subsequent requests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Pros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Simplicity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Cons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Non-scalable</a:t>
            </a:r>
          </a:p>
          <a:p>
            <a:pPr marL="111125" indent="-111125">
              <a:lnSpc>
                <a:spcPct val="100000"/>
              </a:lnSpc>
              <a:spcBef>
                <a:spcPts val="600"/>
              </a:spcBef>
              <a:buFontTx/>
              <a:buChar char="•"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140165" name="Rectangle 5"/>
          <p:cNvSpPr>
            <a:spLocks noChangeArrowheads="1"/>
          </p:cNvSpPr>
          <p:nvPr/>
        </p:nvSpPr>
        <p:spPr bwMode="auto">
          <a:xfrm>
            <a:off x="4572000" y="4821048"/>
            <a:ext cx="442595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Handle </a:t>
            </a:r>
            <a:r>
              <a:rPr lang="en-US" sz="2000" dirty="0">
                <a:latin typeface="+mn-lt"/>
                <a:ea typeface="+mn-ea"/>
                <a:cs typeface="+mn-cs"/>
              </a:rPr>
              <a:t>multiple requests from clients simultaneously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Scalable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Complexity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33434" y="4392420"/>
            <a:ext cx="2513701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(2) Concurrent server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3662" y="6391882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5436" y="6427410"/>
            <a:ext cx="859513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schmidt/PDF/Reactor1-93.pdf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1" y="1165806"/>
            <a:ext cx="3707220" cy="31928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494" y="1165806"/>
            <a:ext cx="4536962" cy="318779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 bwMode="auto">
          <a:xfrm>
            <a:off x="4337384" y="1361374"/>
            <a:ext cx="18853" cy="2997253"/>
          </a:xfrm>
          <a:prstGeom prst="line">
            <a:avLst/>
          </a:prstGeom>
          <a:noFill/>
          <a:ln w="762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Rectangle 13"/>
          <p:cNvSpPr/>
          <p:nvPr/>
        </p:nvSpPr>
        <p:spPr>
          <a:xfrm>
            <a:off x="1236446" y="4392420"/>
            <a:ext cx="2154179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(1) Iterative server</a:t>
            </a:r>
            <a:endParaRPr lang="en-US" sz="1400" cap="all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257646" y="1361373"/>
            <a:ext cx="160397" cy="3047007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808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12700" y="633965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09649"/>
            <a:ext cx="8724698" cy="2913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 bwMode="auto">
          <a:xfrm>
            <a:off x="4060556" y="977434"/>
            <a:ext cx="5036951" cy="30028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52400" y="3417816"/>
            <a:ext cx="4579620" cy="5625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4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Multiprocessing vs. Multithreading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71852" y="3409440"/>
            <a:ext cx="202959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all" dirty="0" smtClean="0"/>
              <a:t>(1) multiprocessing</a:t>
            </a:r>
            <a:endParaRPr lang="en-US" sz="1400" cap="all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453256" y="2396309"/>
            <a:ext cx="998914" cy="59714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96186" y="2427643"/>
            <a:ext cx="92685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Shared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Memory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-658" y="3709050"/>
            <a:ext cx="473267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A process is the unit of resource allocation &amp; protection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 process </a:t>
            </a:r>
            <a:r>
              <a:rPr lang="en-US" sz="2000" dirty="0">
                <a:latin typeface="+mn-lt"/>
                <a:ea typeface="+mn-ea"/>
                <a:cs typeface="+mn-cs"/>
              </a:rPr>
              <a:t>manages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certain resources</a:t>
            </a:r>
          </a:p>
          <a:p>
            <a:pPr marL="457200" lvl="2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e.g., virtual </a:t>
            </a:r>
            <a:r>
              <a:rPr lang="en-US" sz="2000" dirty="0">
                <a:latin typeface="+mn-lt"/>
                <a:ea typeface="+mn-ea"/>
                <a:cs typeface="+mn-cs"/>
              </a:rPr>
              <a:t>memory, I/O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handles</a:t>
            </a:r>
            <a:r>
              <a:rPr lang="en-US" sz="2000" dirty="0">
                <a:latin typeface="+mn-lt"/>
                <a:ea typeface="+mn-ea"/>
                <a:cs typeface="+mn-cs"/>
              </a:rPr>
              <a:t>, &amp; signal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handlers </a:t>
            </a:r>
          </a:p>
          <a:p>
            <a:pPr marL="228600" lvl="2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/>
              <a:t>Pros</a:t>
            </a:r>
            <a:r>
              <a:rPr lang="en-US" sz="2000" dirty="0"/>
              <a:t>: Process is protected from other processes via an MMU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/>
              <a:t>Cons</a:t>
            </a:r>
            <a:r>
              <a:rPr lang="en-US" sz="2000" dirty="0"/>
              <a:t>: IPC between processes can be complicated &amp; inefficient</a:t>
            </a:r>
          </a:p>
        </p:txBody>
      </p:sp>
    </p:spTree>
    <p:extLst>
      <p:ext uri="{BB962C8B-B14F-4D97-AF65-F5344CB8AC3E}">
        <p14:creationId xmlns:p14="http://schemas.microsoft.com/office/powerpoint/2010/main" val="844303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3965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09649"/>
            <a:ext cx="8724698" cy="2913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Multiprocessing vs. Multithreading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400" y="3514406"/>
            <a:ext cx="4579620" cy="36933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297478" y="3535488"/>
            <a:ext cx="4579620" cy="5625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86745" y="3409440"/>
            <a:ext cx="1954638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all" dirty="0" smtClean="0"/>
              <a:t>(2) multithreading</a:t>
            </a:r>
            <a:endParaRPr lang="en-US" sz="1400" cap="all" dirty="0"/>
          </a:p>
        </p:txBody>
      </p:sp>
      <p:sp>
        <p:nvSpPr>
          <p:cNvPr id="2141188" name="Rectangle 4"/>
          <p:cNvSpPr>
            <a:spLocks noChangeArrowheads="1"/>
          </p:cNvSpPr>
          <p:nvPr/>
        </p:nvSpPr>
        <p:spPr bwMode="auto">
          <a:xfrm>
            <a:off x="-658" y="3709050"/>
            <a:ext cx="473267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process is the unit of resource allocation &amp; protection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manages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certain resources</a:t>
            </a:r>
          </a:p>
          <a:p>
            <a:pPr marL="457200" lvl="2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e.g., virtual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memory, I/O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handles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&amp; signal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handlers </a:t>
            </a:r>
          </a:p>
          <a:p>
            <a:pPr marL="228600" lvl="2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Pros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Process is protected from other processes via an MMU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Cons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IPC between processes can be complicated &amp; inefficient</a:t>
            </a:r>
          </a:p>
        </p:txBody>
      </p:sp>
      <p:sp>
        <p:nvSpPr>
          <p:cNvPr id="2141189" name="Rectangle 5"/>
          <p:cNvSpPr>
            <a:spLocks noChangeArrowheads="1"/>
          </p:cNvSpPr>
          <p:nvPr/>
        </p:nvSpPr>
        <p:spPr bwMode="auto">
          <a:xfrm>
            <a:off x="4584700" y="3709050"/>
            <a:ext cx="4559298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 thread is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the unit of computation that runs in </a:t>
            </a:r>
            <a:r>
              <a:rPr lang="en-US" sz="2000" dirty="0">
                <a:latin typeface="+mn-lt"/>
                <a:ea typeface="+mn-ea"/>
                <a:cs typeface="+mn-cs"/>
              </a:rPr>
              <a:t>the context of a process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A thread </a:t>
            </a:r>
            <a:r>
              <a:rPr lang="en-US" sz="2000" dirty="0">
                <a:latin typeface="+mn-lt"/>
                <a:ea typeface="+mn-ea"/>
                <a:cs typeface="+mn-cs"/>
              </a:rPr>
              <a:t>manages certain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resources</a:t>
            </a:r>
          </a:p>
          <a:p>
            <a:pPr marL="457200" lvl="2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e.g., stack, </a:t>
            </a:r>
            <a:r>
              <a:rPr lang="en-US" sz="2000" dirty="0">
                <a:latin typeface="+mn-lt"/>
                <a:ea typeface="+mn-ea"/>
                <a:cs typeface="+mn-cs"/>
              </a:rPr>
              <a:t>registers, signal masks, priorities, &amp; thread-specific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data 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Pros</a:t>
            </a:r>
            <a:r>
              <a:rPr lang="en-US" sz="2000" dirty="0" smtClean="0"/>
              <a:t>: IPC </a:t>
            </a:r>
            <a:r>
              <a:rPr lang="en-US" sz="2000" dirty="0"/>
              <a:t>between threads </a:t>
            </a:r>
            <a:r>
              <a:rPr lang="en-US" sz="2000" dirty="0" smtClean="0"/>
              <a:t>is more </a:t>
            </a:r>
            <a:r>
              <a:rPr lang="en-US" sz="2000" dirty="0"/>
              <a:t>efficient than IPC between processes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Threads can interfere with each other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453256" y="2396309"/>
            <a:ext cx="998914" cy="59714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96186" y="2427643"/>
            <a:ext cx="92685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Shared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Memory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138124" y="2510734"/>
            <a:ext cx="146145" cy="731395"/>
            <a:chOff x="5138124" y="2519834"/>
            <a:chExt cx="146145" cy="731395"/>
          </a:xfrm>
        </p:grpSpPr>
        <p:sp>
          <p:nvSpPr>
            <p:cNvPr id="14" name="Rectangle 13"/>
            <p:cNvSpPr/>
            <p:nvPr/>
          </p:nvSpPr>
          <p:spPr bwMode="auto">
            <a:xfrm>
              <a:off x="5138128" y="2519834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138127" y="2666008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138126" y="2812182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138125" y="2958356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5138124" y="3104530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646659" y="2510734"/>
            <a:ext cx="146145" cy="731395"/>
            <a:chOff x="5646659" y="2510734"/>
            <a:chExt cx="146145" cy="731395"/>
          </a:xfrm>
        </p:grpSpPr>
        <p:sp>
          <p:nvSpPr>
            <p:cNvPr id="19" name="Rectangle 18"/>
            <p:cNvSpPr/>
            <p:nvPr/>
          </p:nvSpPr>
          <p:spPr bwMode="auto">
            <a:xfrm>
              <a:off x="5646663" y="2510734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646662" y="2656908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646661" y="2803082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646660" y="2949256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646659" y="3095430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46583" y="2510734"/>
            <a:ext cx="146145" cy="731395"/>
            <a:chOff x="5138124" y="2519834"/>
            <a:chExt cx="146145" cy="731395"/>
          </a:xfrm>
          <a:solidFill>
            <a:srgbClr val="FFCC00"/>
          </a:solidFill>
        </p:grpSpPr>
        <p:sp>
          <p:nvSpPr>
            <p:cNvPr id="26" name="Rectangle 25"/>
            <p:cNvSpPr/>
            <p:nvPr/>
          </p:nvSpPr>
          <p:spPr bwMode="auto">
            <a:xfrm>
              <a:off x="5138128" y="2519834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138127" y="2666008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5138126" y="2812182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138125" y="2958356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138124" y="3104530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955118" y="2510734"/>
            <a:ext cx="146145" cy="731395"/>
            <a:chOff x="5646659" y="2510734"/>
            <a:chExt cx="146145" cy="73139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2" name="Rectangle 31"/>
            <p:cNvSpPr/>
            <p:nvPr/>
          </p:nvSpPr>
          <p:spPr bwMode="auto">
            <a:xfrm>
              <a:off x="5646663" y="2510734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646662" y="2656908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5646661" y="2803082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646660" y="2949256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46659" y="3095430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1071852" y="3409440"/>
            <a:ext cx="202959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</a:rPr>
              <a:t>(1) multiprocessing</a:t>
            </a:r>
            <a:endParaRPr lang="en-US" sz="1400" cap="al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4174659" y="1133931"/>
            <a:ext cx="160397" cy="240713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060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378759" y="4414035"/>
            <a:ext cx="1018892" cy="59714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4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9273"/>
            <a:ext cx="9144000" cy="553571"/>
          </a:xfrm>
        </p:spPr>
        <p:txBody>
          <a:bodyPr/>
          <a:lstStyle/>
          <a:p>
            <a:r>
              <a:rPr lang="en-US" sz="3200" dirty="0" smtClean="0"/>
              <a:t>Thread/Process </a:t>
            </a:r>
            <a:r>
              <a:rPr lang="en-US" sz="3200" dirty="0"/>
              <a:t>Pool Eager Spawning Strategies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5953" y="1661524"/>
            <a:ext cx="4138048" cy="38394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42212" name="Rectangle 4"/>
          <p:cNvSpPr>
            <a:spLocks noChangeArrowheads="1"/>
          </p:cNvSpPr>
          <p:nvPr/>
        </p:nvSpPr>
        <p:spPr bwMode="auto">
          <a:xfrm>
            <a:off x="-5557" y="925703"/>
            <a:ext cx="9134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err="1" smtClean="0"/>
              <a:t>Prespawn</a:t>
            </a:r>
            <a:r>
              <a:rPr lang="en-US" sz="2000" dirty="0" smtClean="0"/>
              <a:t> OS threads/processes </a:t>
            </a:r>
            <a:r>
              <a:rPr lang="en-US" sz="2000" dirty="0"/>
              <a:t>to amortize creation </a:t>
            </a:r>
            <a:r>
              <a:rPr lang="en-US" sz="2000" dirty="0" smtClean="0"/>
              <a:t>costs via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eager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i="1" dirty="0">
                <a:latin typeface="+mn-lt"/>
                <a:ea typeface="+mn-ea"/>
                <a:cs typeface="+mn-cs"/>
              </a:rPr>
              <a:t>spawning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strategies: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6424575"/>
            <a:ext cx="912891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kircher-schwanninger.de/</a:t>
            </a:r>
            <a:r>
              <a:rPr lang="en-US" sz="2000" dirty="0" err="1" smtClean="0">
                <a:hlinkClick r:id="rId3"/>
              </a:rPr>
              <a:t>michael</a:t>
            </a:r>
            <a:r>
              <a:rPr lang="en-US" sz="2000" dirty="0" smtClean="0">
                <a:hlinkClick r:id="rId3"/>
              </a:rPr>
              <a:t>/publications/EagerAcquisition.pdf</a:t>
            </a:r>
            <a:r>
              <a:rPr lang="en-US" sz="2000" dirty="0" smtClean="0"/>
              <a:t> for info 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251" y="1959243"/>
            <a:ext cx="5294898" cy="3951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697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 animBg="1"/>
      <p:bldP spid="9" grpId="0" animBg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7921" y="1075992"/>
            <a:ext cx="6518739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Discuss key </a:t>
            </a:r>
            <a:r>
              <a:rPr lang="en-US" sz="2000" dirty="0"/>
              <a:t>c</a:t>
            </a:r>
            <a:r>
              <a:rPr lang="en-US" sz="2000" dirty="0" smtClean="0"/>
              <a:t>ommunication </a:t>
            </a:r>
            <a:br>
              <a:rPr lang="en-US" sz="2000" dirty="0" smtClean="0"/>
            </a:br>
            <a:r>
              <a:rPr lang="en-US" sz="2000" dirty="0" smtClean="0"/>
              <a:t>design dimensions</a:t>
            </a:r>
            <a:endParaRPr lang="en-US" sz="2000" dirty="0"/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Evaluate the pros &amp; cons of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alternative designs that apps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services can use to interact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Focus is on communication design</a:t>
            </a:r>
            <a:br>
              <a:rPr lang="en-US" sz="2000" dirty="0" smtClean="0"/>
            </a:br>
            <a:r>
              <a:rPr lang="en-US" sz="2000" dirty="0" smtClean="0"/>
              <a:t>at the middleware &amp;</a:t>
            </a:r>
            <a:r>
              <a:rPr lang="en-US" sz="2000" dirty="0"/>
              <a:t> </a:t>
            </a:r>
            <a:r>
              <a:rPr lang="en-US" sz="2000" dirty="0" smtClean="0"/>
              <a:t>OS layers</a:t>
            </a:r>
          </a:p>
          <a:p>
            <a:pPr marL="690563" indent="-233363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Software developers at these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layers need to understand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how to program these design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alternatives</a:t>
            </a:r>
          </a:p>
          <a:p>
            <a:pPr marL="6905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Software developers at higher</a:t>
            </a:r>
            <a:br>
              <a:rPr lang="en-US" sz="2000" dirty="0" smtClean="0"/>
            </a:br>
            <a:r>
              <a:rPr lang="en-US" sz="2000" dirty="0" smtClean="0"/>
              <a:t>layers may need to know how </a:t>
            </a:r>
            <a:br>
              <a:rPr lang="en-US" sz="2000" dirty="0" smtClean="0"/>
            </a:br>
            <a:r>
              <a:rPr lang="en-US" sz="2000" dirty="0" smtClean="0"/>
              <a:t>to configure the middleware</a:t>
            </a:r>
            <a:br>
              <a:rPr lang="en-US" sz="2000" dirty="0" smtClean="0"/>
            </a:br>
            <a:r>
              <a:rPr lang="en-US" sz="2000" dirty="0" smtClean="0"/>
              <a:t>&amp; OS communication mechanisms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38" name="Rectangle 37"/>
          <p:cNvSpPr/>
          <p:nvPr/>
        </p:nvSpPr>
        <p:spPr bwMode="auto">
          <a:xfrm>
            <a:off x="12700" y="637961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3431" y="6442174"/>
            <a:ext cx="886236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r>
              <a:rPr lang="en-US" sz="2000" dirty="0" smtClean="0">
                <a:hlinkClick r:id="rId3"/>
              </a:rPr>
              <a:t>www.dre.vanderbilt.edu/~schmidt/PDF/daemon-design-94.pdf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25" name="AutoShape 8"/>
          <p:cNvSpPr>
            <a:spLocks noChangeAspect="1" noChangeArrowheads="1"/>
          </p:cNvSpPr>
          <p:nvPr/>
        </p:nvSpPr>
        <p:spPr bwMode="auto">
          <a:xfrm>
            <a:off x="5372754" y="5267438"/>
            <a:ext cx="3125788" cy="400050"/>
          </a:xfrm>
          <a:prstGeom prst="roundRect">
            <a:avLst>
              <a:gd name="adj" fmla="val 16667"/>
            </a:avLst>
          </a:prstGeom>
          <a:solidFill>
            <a:srgbClr val="BCBCBC"/>
          </a:solidFill>
          <a:ln w="12700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26" name="Text Box 9"/>
          <p:cNvSpPr txBox="1">
            <a:spLocks noChangeAspect="1" noChangeArrowheads="1"/>
          </p:cNvSpPr>
          <p:nvPr/>
        </p:nvSpPr>
        <p:spPr bwMode="auto">
          <a:xfrm>
            <a:off x="6039504" y="5289663"/>
            <a:ext cx="179228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u="none"/>
              <a:t>Hardware</a:t>
            </a:r>
          </a:p>
        </p:txBody>
      </p:sp>
      <p:grpSp>
        <p:nvGrpSpPr>
          <p:cNvPr id="27" name="Group 10"/>
          <p:cNvGrpSpPr>
            <a:grpSpLocks/>
          </p:cNvGrpSpPr>
          <p:nvPr/>
        </p:nvGrpSpPr>
        <p:grpSpPr bwMode="auto">
          <a:xfrm>
            <a:off x="5372754" y="1847963"/>
            <a:ext cx="3125788" cy="2695575"/>
            <a:chOff x="168" y="969"/>
            <a:chExt cx="1969" cy="1698"/>
          </a:xfrm>
        </p:grpSpPr>
        <p:sp>
          <p:nvSpPr>
            <p:cNvPr id="28" name="AutoShape 11"/>
            <p:cNvSpPr>
              <a:spLocks noChangeAspect="1" noChangeArrowheads="1"/>
            </p:cNvSpPr>
            <p:nvPr/>
          </p:nvSpPr>
          <p:spPr bwMode="auto">
            <a:xfrm>
              <a:off x="168" y="969"/>
              <a:ext cx="1969" cy="405"/>
            </a:xfrm>
            <a:prstGeom prst="roundRect">
              <a:avLst>
                <a:gd name="adj" fmla="val 16667"/>
              </a:avLst>
            </a:prstGeom>
            <a:solidFill>
              <a:srgbClr val="FF9900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29" name="Text Box 12"/>
            <p:cNvSpPr txBox="1">
              <a:spLocks noChangeAspect="1" noChangeArrowheads="1"/>
            </p:cNvSpPr>
            <p:nvPr/>
          </p:nvSpPr>
          <p:spPr bwMode="auto">
            <a:xfrm>
              <a:off x="311" y="982"/>
              <a:ext cx="1711" cy="40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 dirty="0"/>
                <a:t>Domain-Specific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 dirty="0" smtClean="0"/>
                <a:t>Middleware Services</a:t>
              </a:r>
              <a:endParaRPr lang="en-US" b="1" u="none" dirty="0"/>
            </a:p>
          </p:txBody>
        </p:sp>
        <p:sp>
          <p:nvSpPr>
            <p:cNvPr id="30" name="AutoShape 13"/>
            <p:cNvSpPr>
              <a:spLocks noChangeAspect="1" noChangeArrowheads="1"/>
            </p:cNvSpPr>
            <p:nvPr/>
          </p:nvSpPr>
          <p:spPr bwMode="auto">
            <a:xfrm>
              <a:off x="168" y="1398"/>
              <a:ext cx="1969" cy="405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1" name="Text Box 14"/>
            <p:cNvSpPr txBox="1">
              <a:spLocks noChangeAspect="1" noChangeArrowheads="1"/>
            </p:cNvSpPr>
            <p:nvPr/>
          </p:nvSpPr>
          <p:spPr bwMode="auto">
            <a:xfrm>
              <a:off x="281" y="1411"/>
              <a:ext cx="1743" cy="37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/>
                <a:t>Common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/>
                <a:t>Middleware Services</a:t>
              </a:r>
            </a:p>
          </p:txBody>
        </p:sp>
        <p:sp>
          <p:nvSpPr>
            <p:cNvPr id="32" name="AutoShape 15"/>
            <p:cNvSpPr>
              <a:spLocks noChangeAspect="1" noChangeArrowheads="1"/>
            </p:cNvSpPr>
            <p:nvPr/>
          </p:nvSpPr>
          <p:spPr bwMode="auto">
            <a:xfrm>
              <a:off x="168" y="1827"/>
              <a:ext cx="1969" cy="405"/>
            </a:xfrm>
            <a:prstGeom prst="roundRect">
              <a:avLst>
                <a:gd name="adj" fmla="val 16667"/>
              </a:avLst>
            </a:prstGeom>
            <a:solidFill>
              <a:srgbClr val="336699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/>
            <a:p>
              <a:pPr algn="ctr"/>
              <a:endParaRPr lang="en-US" u="none"/>
            </a:p>
          </p:txBody>
        </p:sp>
        <p:sp>
          <p:nvSpPr>
            <p:cNvPr id="33" name="Text Box 16"/>
            <p:cNvSpPr txBox="1">
              <a:spLocks noChangeAspect="1" noChangeArrowheads="1"/>
            </p:cNvSpPr>
            <p:nvPr/>
          </p:nvSpPr>
          <p:spPr bwMode="auto">
            <a:xfrm>
              <a:off x="469" y="1849"/>
              <a:ext cx="1366" cy="3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>
                  <a:solidFill>
                    <a:schemeClr val="bg1"/>
                  </a:solidFill>
                </a:rPr>
                <a:t>Distribution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>
                  <a:solidFill>
                    <a:schemeClr val="bg1"/>
                  </a:solidFill>
                </a:rPr>
                <a:t>Middleware</a:t>
              </a:r>
            </a:p>
          </p:txBody>
        </p:sp>
        <p:sp>
          <p:nvSpPr>
            <p:cNvPr id="34" name="AutoShape 17"/>
            <p:cNvSpPr>
              <a:spLocks noChangeAspect="1" noChangeArrowheads="1"/>
            </p:cNvSpPr>
            <p:nvPr/>
          </p:nvSpPr>
          <p:spPr bwMode="auto">
            <a:xfrm>
              <a:off x="168" y="2261"/>
              <a:ext cx="1969" cy="40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5" name="Text Box 18"/>
            <p:cNvSpPr txBox="1">
              <a:spLocks noChangeAspect="1" noChangeArrowheads="1"/>
            </p:cNvSpPr>
            <p:nvPr/>
          </p:nvSpPr>
          <p:spPr bwMode="auto">
            <a:xfrm>
              <a:off x="176" y="2280"/>
              <a:ext cx="1953" cy="37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/>
                <a:t>Host Infrastructure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/>
                <a:t>Middleware</a:t>
              </a:r>
            </a:p>
          </p:txBody>
        </p:sp>
      </p:grpSp>
      <p:grpSp>
        <p:nvGrpSpPr>
          <p:cNvPr id="36" name="Group 21"/>
          <p:cNvGrpSpPr>
            <a:grpSpLocks/>
          </p:cNvGrpSpPr>
          <p:nvPr/>
        </p:nvGrpSpPr>
        <p:grpSpPr bwMode="auto">
          <a:xfrm>
            <a:off x="5358746" y="4582351"/>
            <a:ext cx="3125788" cy="646113"/>
            <a:chOff x="176" y="2918"/>
            <a:chExt cx="1969" cy="407"/>
          </a:xfrm>
          <a:solidFill>
            <a:srgbClr val="A50021"/>
          </a:solidFill>
        </p:grpSpPr>
        <p:sp>
          <p:nvSpPr>
            <p:cNvPr id="40" name="AutoShape 22"/>
            <p:cNvSpPr>
              <a:spLocks noChangeAspect="1" noChangeArrowheads="1"/>
            </p:cNvSpPr>
            <p:nvPr/>
          </p:nvSpPr>
          <p:spPr bwMode="auto">
            <a:xfrm>
              <a:off x="176" y="2918"/>
              <a:ext cx="1969" cy="407"/>
            </a:xfrm>
            <a:prstGeom prst="roundRect">
              <a:avLst>
                <a:gd name="adj" fmla="val 16667"/>
              </a:avLst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41" name="Text Box 23"/>
            <p:cNvSpPr txBox="1">
              <a:spLocks noChangeAspect="1" noChangeArrowheads="1"/>
            </p:cNvSpPr>
            <p:nvPr/>
          </p:nvSpPr>
          <p:spPr bwMode="auto">
            <a:xfrm>
              <a:off x="235" y="2927"/>
              <a:ext cx="1851" cy="369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b="1" u="none" dirty="0">
                  <a:solidFill>
                    <a:schemeClr val="bg1"/>
                  </a:solidFill>
                </a:rPr>
                <a:t>Operating Systems </a:t>
              </a:r>
            </a:p>
            <a:p>
              <a:pPr algn="ctr">
                <a:lnSpc>
                  <a:spcPct val="90000"/>
                </a:lnSpc>
              </a:pPr>
              <a:r>
                <a:rPr lang="en-US" b="1" u="none" dirty="0">
                  <a:solidFill>
                    <a:schemeClr val="bg1"/>
                  </a:solidFill>
                </a:rPr>
                <a:t>&amp; Protocols</a:t>
              </a:r>
            </a:p>
          </p:txBody>
        </p:sp>
      </p:grpSp>
      <p:sp>
        <p:nvSpPr>
          <p:cNvPr id="42" name="AutoShape 24"/>
          <p:cNvSpPr>
            <a:spLocks noChangeAspect="1" noChangeArrowheads="1"/>
          </p:cNvSpPr>
          <p:nvPr/>
        </p:nvSpPr>
        <p:spPr bwMode="auto">
          <a:xfrm>
            <a:off x="5372754" y="1412988"/>
            <a:ext cx="3125788" cy="400050"/>
          </a:xfrm>
          <a:prstGeom prst="roundRect">
            <a:avLst>
              <a:gd name="adj" fmla="val 16667"/>
            </a:avLst>
          </a:prstGeom>
          <a:solidFill>
            <a:srgbClr val="D9F6FF"/>
          </a:solidFill>
          <a:ln w="12700">
            <a:solidFill>
              <a:schemeClr val="tx1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44" name="Text Box 25"/>
          <p:cNvSpPr txBox="1">
            <a:spLocks noChangeAspect="1" noChangeArrowheads="1"/>
          </p:cNvSpPr>
          <p:nvPr/>
        </p:nvSpPr>
        <p:spPr bwMode="auto">
          <a:xfrm>
            <a:off x="5896629" y="1416163"/>
            <a:ext cx="2078038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u="none"/>
              <a:t>Applications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354267" y="3231068"/>
            <a:ext cx="3152676" cy="6324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5354267" y="4618049"/>
            <a:ext cx="3152676" cy="6324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5354267" y="3924559"/>
            <a:ext cx="3152676" cy="63242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705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6727"/>
            <a:ext cx="9132887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 bwMode="auto">
          <a:xfrm>
            <a:off x="3946199" y="4414035"/>
            <a:ext cx="1018892" cy="59714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44245" y="4444844"/>
            <a:ext cx="10166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Event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Demuxer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378759" y="4414035"/>
            <a:ext cx="1018892" cy="59714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750035" y="3628398"/>
            <a:ext cx="1811312" cy="338554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Message Queues</a:t>
            </a:r>
            <a:endParaRPr kumimoji="0" lang="en-US" sz="16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4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9273"/>
            <a:ext cx="9144000" cy="553571"/>
          </a:xfrm>
        </p:spPr>
        <p:txBody>
          <a:bodyPr/>
          <a:lstStyle/>
          <a:p>
            <a:r>
              <a:rPr lang="en-US" sz="3200" dirty="0" smtClean="0"/>
              <a:t>Thread/Process </a:t>
            </a:r>
            <a:r>
              <a:rPr lang="en-US" sz="3200" dirty="0"/>
              <a:t>Pool Eager Spawning Strategies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5953" y="1661524"/>
            <a:ext cx="4138048" cy="38394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42212" name="Rectangle 4"/>
          <p:cNvSpPr>
            <a:spLocks noChangeArrowheads="1"/>
          </p:cNvSpPr>
          <p:nvPr/>
        </p:nvSpPr>
        <p:spPr bwMode="auto">
          <a:xfrm>
            <a:off x="-5557" y="925703"/>
            <a:ext cx="9134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err="1" smtClean="0"/>
              <a:t>Prespawn</a:t>
            </a:r>
            <a:r>
              <a:rPr lang="en-US" sz="2000" dirty="0" smtClean="0"/>
              <a:t> OS threads/processes </a:t>
            </a:r>
            <a:r>
              <a:rPr lang="en-US" sz="2000" dirty="0"/>
              <a:t>to amortize creation </a:t>
            </a:r>
            <a:r>
              <a:rPr lang="en-US" sz="2000" dirty="0" smtClean="0"/>
              <a:t>costs via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eager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i="1" dirty="0">
                <a:latin typeface="+mn-lt"/>
                <a:ea typeface="+mn-ea"/>
                <a:cs typeface="+mn-cs"/>
              </a:rPr>
              <a:t>spawning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strategies: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5558" y="5288687"/>
            <a:ext cx="485546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2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/>
              <a:t>Pros</a:t>
            </a:r>
            <a:r>
              <a:rPr lang="en-US" sz="2000" dirty="0"/>
              <a:t>: </a:t>
            </a:r>
            <a:r>
              <a:rPr lang="en-US" sz="2000" dirty="0" smtClean="0"/>
              <a:t>Scalability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/>
              <a:t>Cons</a:t>
            </a:r>
            <a:r>
              <a:rPr lang="en-US" sz="2000" dirty="0"/>
              <a:t>: S</a:t>
            </a:r>
            <a:r>
              <a:rPr lang="en-US" sz="2000" dirty="0" smtClean="0"/>
              <a:t>ynchronization, </a:t>
            </a:r>
            <a:r>
              <a:rPr lang="en-US" sz="2000" dirty="0"/>
              <a:t>c</a:t>
            </a:r>
            <a:r>
              <a:rPr lang="en-US" sz="2000" dirty="0" smtClean="0"/>
              <a:t>ontext switching, &amp; data movement overhead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974012" y="5054351"/>
            <a:ext cx="3363357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/>
              <a:t>(1) half-sync/half-</a:t>
            </a:r>
            <a:r>
              <a:rPr lang="en-US" sz="1400" cap="all" dirty="0" err="1" smtClean="0"/>
              <a:t>async</a:t>
            </a:r>
            <a:r>
              <a:rPr lang="en-US" sz="1400" cap="all" dirty="0" smtClean="0"/>
              <a:t> strategy</a:t>
            </a:r>
            <a:endParaRPr lang="en-US" sz="1400" cap="all" dirty="0"/>
          </a:p>
        </p:txBody>
      </p:sp>
    </p:spTree>
    <p:extLst>
      <p:ext uri="{BB962C8B-B14F-4D97-AF65-F5344CB8AC3E}">
        <p14:creationId xmlns:p14="http://schemas.microsoft.com/office/powerpoint/2010/main" val="4074337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39273"/>
            <a:ext cx="9144000" cy="553571"/>
          </a:xfrm>
        </p:spPr>
        <p:txBody>
          <a:bodyPr/>
          <a:lstStyle/>
          <a:p>
            <a:r>
              <a:rPr lang="en-US" sz="3200" dirty="0" smtClean="0"/>
              <a:t>Thread/Process </a:t>
            </a:r>
            <a:r>
              <a:rPr lang="en-US" sz="3200" dirty="0"/>
              <a:t>Pool Eager Spawning Strategies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6727"/>
            <a:ext cx="9132887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32010" y="6438700"/>
            <a:ext cx="7659303" cy="369332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HS-HA.pdf &amp; LF.pdf at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3946199" y="4414035"/>
            <a:ext cx="1018892" cy="59714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4245" y="4444844"/>
            <a:ext cx="10166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Event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Demuxer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78759" y="4414035"/>
            <a:ext cx="1018892" cy="59714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6805" y="4444844"/>
            <a:ext cx="10166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Event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Demuxer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750035" y="3628398"/>
            <a:ext cx="1811312" cy="338554"/>
          </a:xfrm>
          <a:prstGeom prst="rect">
            <a:avLst/>
          </a:prstGeom>
          <a:solidFill>
            <a:srgbClr val="EFFD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Message Queues</a:t>
            </a:r>
            <a:endParaRPr kumimoji="0" lang="en-US" sz="16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10938" y="4095854"/>
            <a:ext cx="1434165" cy="338554"/>
          </a:xfrm>
          <a:prstGeom prst="rect">
            <a:avLst/>
          </a:prstGeom>
          <a:solidFill>
            <a:srgbClr val="FFCC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buClrTx/>
              <a:buSzTx/>
            </a:pPr>
            <a:r>
              <a:rPr lang="en-US" sz="1600" dirty="0" smtClean="0">
                <a:latin typeface="Arial" pitchFamily="34" charset="0"/>
                <a:cs typeface="Arial" pitchFamily="34" charset="0"/>
              </a:rPr>
              <a:t>Synchronizer</a:t>
            </a:r>
            <a:endParaRPr kumimoji="0" lang="en-US" sz="16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5558" y="5288687"/>
            <a:ext cx="485546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2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Pros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Scalability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Cons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: 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ynchronization,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ontext switching, &amp; data movement overhead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002306" y="5288687"/>
            <a:ext cx="414169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2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/>
              <a:t>Pros</a:t>
            </a:r>
            <a:r>
              <a:rPr lang="en-US" sz="2000" dirty="0"/>
              <a:t>: </a:t>
            </a:r>
            <a:r>
              <a:rPr lang="en-US" sz="2000" dirty="0" smtClean="0"/>
              <a:t>Less overhead &amp; greater predictability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/>
              <a:t>Cons</a:t>
            </a:r>
            <a:r>
              <a:rPr lang="en-US" sz="2000" dirty="0"/>
              <a:t>: </a:t>
            </a:r>
            <a:r>
              <a:rPr lang="en-US" sz="2000" dirty="0" smtClean="0"/>
              <a:t>Less scalable</a:t>
            </a:r>
            <a:endParaRPr lang="en-US" sz="2000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-5557" y="925703"/>
            <a:ext cx="9134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 err="1" smtClean="0"/>
              <a:t>Prespawn</a:t>
            </a:r>
            <a:r>
              <a:rPr lang="en-US" sz="2000" dirty="0" smtClean="0"/>
              <a:t> OS threads/processes </a:t>
            </a:r>
            <a:r>
              <a:rPr lang="en-US" sz="2000" dirty="0"/>
              <a:t>to amortize creation </a:t>
            </a:r>
            <a:r>
              <a:rPr lang="en-US" sz="2000" dirty="0" smtClean="0"/>
              <a:t>costs via 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eager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  <a:r>
              <a:rPr lang="en-US" sz="2000" i="1" dirty="0">
                <a:latin typeface="+mn-lt"/>
                <a:ea typeface="+mn-ea"/>
                <a:cs typeface="+mn-cs"/>
              </a:rPr>
              <a:t>spawning</a:t>
            </a:r>
            <a:r>
              <a:rPr lang="en-US" sz="2000" dirty="0">
                <a:latin typeface="+mn-lt"/>
                <a:ea typeface="+mn-ea"/>
                <a:cs typeface="+mn-cs"/>
              </a:rPr>
              <a:t>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strategies: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4012" y="5054351"/>
            <a:ext cx="3363357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</a:rPr>
              <a:t>(1) half-sync/half-</a:t>
            </a:r>
            <a:r>
              <a:rPr lang="en-US" sz="1400" cap="all" dirty="0" err="1" smtClean="0">
                <a:solidFill>
                  <a:schemeClr val="bg1">
                    <a:lumMod val="75000"/>
                  </a:schemeClr>
                </a:solidFill>
              </a:rPr>
              <a:t>async</a:t>
            </a:r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</a:rPr>
              <a:t> strategy</a:t>
            </a:r>
            <a:endParaRPr lang="en-US" sz="1400" cap="al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56509" y="5054351"/>
            <a:ext cx="3076035" cy="2862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400" cap="all" dirty="0" smtClean="0"/>
              <a:t>(2) leader/followers strategy</a:t>
            </a:r>
            <a:endParaRPr lang="en-US" sz="1400" cap="all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5056096" y="1633581"/>
            <a:ext cx="160397" cy="346627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626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4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9" y="284628"/>
            <a:ext cx="913447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On-demand Thread/Process Spawning </a:t>
            </a:r>
            <a:r>
              <a:rPr lang="en-US" sz="3200" dirty="0"/>
              <a:t>Strategy</a:t>
            </a:r>
          </a:p>
        </p:txBody>
      </p:sp>
      <p:sp>
        <p:nvSpPr>
          <p:cNvPr id="2147332" name="Rectangle 4"/>
          <p:cNvSpPr>
            <a:spLocks noChangeArrowheads="1"/>
          </p:cNvSpPr>
          <p:nvPr/>
        </p:nvSpPr>
        <p:spPr bwMode="auto">
          <a:xfrm>
            <a:off x="-380" y="1008340"/>
            <a:ext cx="914438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On-demand spawning </a:t>
            </a:r>
            <a:r>
              <a:rPr lang="en-US" sz="2000" dirty="0">
                <a:latin typeface="+mn-lt"/>
                <a:ea typeface="+mn-ea"/>
                <a:cs typeface="+mn-cs"/>
              </a:rPr>
              <a:t>creates a new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thread or process </a:t>
            </a:r>
            <a:r>
              <a:rPr lang="en-US" sz="2000" dirty="0">
                <a:latin typeface="+mn-lt"/>
                <a:ea typeface="+mn-ea"/>
                <a:cs typeface="+mn-cs"/>
              </a:rPr>
              <a:t>in response to the arrival of client connection and/or data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requests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968" y="1961146"/>
            <a:ext cx="5802633" cy="414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90046" y="6436783"/>
            <a:ext cx="8963527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kircher-schwanninger.de/</a:t>
            </a:r>
            <a:r>
              <a:rPr lang="en-US" sz="2000" dirty="0" err="1" smtClean="0">
                <a:hlinkClick r:id="rId4"/>
              </a:rPr>
              <a:t>michael</a:t>
            </a:r>
            <a:r>
              <a:rPr lang="en-US" sz="2000" dirty="0" smtClean="0">
                <a:hlinkClick r:id="rId4"/>
              </a:rPr>
              <a:t>/publications/LazyAcquisition.pdf</a:t>
            </a:r>
            <a:r>
              <a:rPr lang="en-US" sz="2000" dirty="0" smtClean="0"/>
              <a:t> for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04928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47332" name="Rectangle 4"/>
          <p:cNvSpPr>
            <a:spLocks noChangeArrowheads="1"/>
          </p:cNvSpPr>
          <p:nvPr/>
        </p:nvSpPr>
        <p:spPr bwMode="auto">
          <a:xfrm>
            <a:off x="-380" y="1008340"/>
            <a:ext cx="9144380" cy="686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On-demand spawning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creates a new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thread or process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 response to the arrival of client connection and/or data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requests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Used to implement thread-per-request &amp; thread-per-connection models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endParaRPr lang="en-US" sz="2000" dirty="0" smtClean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0" lvl="1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46" y="1804669"/>
            <a:ext cx="7169641" cy="281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049" y="284628"/>
            <a:ext cx="913447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 smtClean="0"/>
              <a:t>On-demand Thread/Process Spawning </a:t>
            </a:r>
            <a:r>
              <a:rPr lang="en-US" sz="3200" dirty="0"/>
              <a:t>Strategy</a:t>
            </a:r>
          </a:p>
        </p:txBody>
      </p:sp>
      <p:sp>
        <p:nvSpPr>
          <p:cNvPr id="2147333" name="Rectangle 5"/>
          <p:cNvSpPr>
            <a:spLocks noChangeArrowheads="1"/>
          </p:cNvSpPr>
          <p:nvPr/>
        </p:nvSpPr>
        <p:spPr bwMode="auto">
          <a:xfrm>
            <a:off x="-380" y="5162330"/>
            <a:ext cx="9157080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Reduced wasted resource consumption </a:t>
            </a:r>
            <a:r>
              <a:rPr lang="en-US" sz="2000" dirty="0">
                <a:latin typeface="+mn-lt"/>
                <a:ea typeface="+mn-ea"/>
                <a:cs typeface="+mn-cs"/>
              </a:rPr>
              <a:t>of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unused </a:t>
            </a:r>
            <a:r>
              <a:rPr lang="en-US" sz="2000" dirty="0" err="1" smtClean="0">
                <a:latin typeface="+mn-lt"/>
                <a:ea typeface="+mn-ea"/>
                <a:cs typeface="+mn-cs"/>
              </a:rPr>
              <a:t>prespawned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 threads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Can </a:t>
            </a:r>
            <a:r>
              <a:rPr lang="en-US" sz="2000" dirty="0">
                <a:latin typeface="+mn-lt"/>
                <a:ea typeface="+mn-ea"/>
                <a:cs typeface="+mn-cs"/>
              </a:rPr>
              <a:t>degrade performance in heavily loaded servers &amp; determinism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due </a:t>
            </a:r>
            <a:r>
              <a:rPr lang="en-US" sz="2000" dirty="0">
                <a:latin typeface="+mn-lt"/>
                <a:ea typeface="+mn-ea"/>
                <a:cs typeface="+mn-cs"/>
              </a:rPr>
              <a:t>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overhead of </a:t>
            </a:r>
            <a:r>
              <a:rPr lang="en-US" sz="2000" dirty="0">
                <a:latin typeface="+mn-lt"/>
                <a:ea typeface="+mn-ea"/>
                <a:cs typeface="+mn-cs"/>
              </a:rPr>
              <a:t>spawning processes/threads &amp; starting services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337684" y="3945449"/>
            <a:ext cx="1091234" cy="597148"/>
          </a:xfrm>
          <a:prstGeom prst="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83541" y="3966633"/>
            <a:ext cx="1016625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Event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Demuxer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1289" y="6448816"/>
            <a:ext cx="842682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http</a:t>
            </a:r>
            <a:r>
              <a:rPr lang="en-US" sz="2000" dirty="0">
                <a:hlinkClick r:id="rId4"/>
              </a:rPr>
              <a:t>://www.dre.vanderbilt.edu/~</a:t>
            </a:r>
            <a:r>
              <a:rPr lang="en-US" sz="2000" dirty="0" smtClean="0">
                <a:hlinkClick r:id="rId4"/>
              </a:rPr>
              <a:t>schmidt/PDF/PDCP.pdf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5156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654050" y="239805"/>
            <a:ext cx="7924800" cy="914400"/>
          </a:xfrm>
        </p:spPr>
        <p:txBody>
          <a:bodyPr/>
          <a:lstStyle/>
          <a:p>
            <a:r>
              <a:rPr lang="en-US" sz="3200" dirty="0" smtClean="0"/>
              <a:t>Kernel- &amp; User-level Threading </a:t>
            </a:r>
            <a:r>
              <a:rPr lang="en-US" sz="3200" dirty="0"/>
              <a:t>Models</a:t>
            </a:r>
          </a:p>
        </p:txBody>
      </p:sp>
      <p:sp>
        <p:nvSpPr>
          <p:cNvPr id="2148356" name="Rectangle 4"/>
          <p:cNvSpPr>
            <a:spLocks noChangeArrowheads="1"/>
          </p:cNvSpPr>
          <p:nvPr/>
        </p:nvSpPr>
        <p:spPr bwMode="auto">
          <a:xfrm>
            <a:off x="9525" y="998918"/>
            <a:ext cx="91344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OS scheduling ensures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apps use </a:t>
            </a:r>
            <a:r>
              <a:rPr lang="en-US" sz="2000" dirty="0">
                <a:latin typeface="+mn-lt"/>
                <a:ea typeface="+mn-ea"/>
                <a:cs typeface="+mn-cs"/>
              </a:rPr>
              <a:t>host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CPU/core </a:t>
            </a:r>
            <a:r>
              <a:rPr lang="en-US" sz="2000" dirty="0">
                <a:latin typeface="+mn-lt"/>
                <a:ea typeface="+mn-ea"/>
                <a:cs typeface="+mn-cs"/>
              </a:rPr>
              <a:t>resources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appropriately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713049" y="3939469"/>
            <a:ext cx="1641415" cy="306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097376" y="3613808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94300" y="3613808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91224" y="3613808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188148" y="3613808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2864867" y="2905578"/>
            <a:ext cx="616959" cy="685331"/>
            <a:chOff x="602673" y="2450069"/>
            <a:chExt cx="616959" cy="685331"/>
          </a:xfrm>
        </p:grpSpPr>
        <p:pic>
          <p:nvPicPr>
            <p:cNvPr id="10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7" y="2450069"/>
              <a:ext cx="523875" cy="65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Rectangle 10"/>
            <p:cNvSpPr/>
            <p:nvPr/>
          </p:nvSpPr>
          <p:spPr bwMode="auto">
            <a:xfrm>
              <a:off x="602673" y="2968967"/>
              <a:ext cx="446809" cy="1664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93070" y="2549653"/>
            <a:ext cx="616959" cy="685331"/>
            <a:chOff x="602673" y="2450069"/>
            <a:chExt cx="616959" cy="685331"/>
          </a:xfrm>
        </p:grpSpPr>
        <p:pic>
          <p:nvPicPr>
            <p:cNvPr id="13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7" y="2450069"/>
              <a:ext cx="523875" cy="65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Rectangle 13"/>
            <p:cNvSpPr/>
            <p:nvPr/>
          </p:nvSpPr>
          <p:spPr bwMode="auto">
            <a:xfrm>
              <a:off x="602673" y="2968967"/>
              <a:ext cx="446809" cy="1664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75467" y="2825035"/>
            <a:ext cx="616959" cy="685331"/>
            <a:chOff x="602673" y="2450069"/>
            <a:chExt cx="616959" cy="685331"/>
          </a:xfrm>
        </p:grpSpPr>
        <p:pic>
          <p:nvPicPr>
            <p:cNvPr id="16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7" y="2450069"/>
              <a:ext cx="523875" cy="65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Rectangle 16"/>
            <p:cNvSpPr/>
            <p:nvPr/>
          </p:nvSpPr>
          <p:spPr bwMode="auto">
            <a:xfrm>
              <a:off x="602673" y="2968967"/>
              <a:ext cx="446809" cy="1664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615012" y="2523360"/>
            <a:ext cx="616959" cy="685331"/>
            <a:chOff x="602673" y="2450069"/>
            <a:chExt cx="616959" cy="685331"/>
          </a:xfrm>
        </p:grpSpPr>
        <p:pic>
          <p:nvPicPr>
            <p:cNvPr id="19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7" y="2450069"/>
              <a:ext cx="523875" cy="65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9"/>
            <p:cNvSpPr/>
            <p:nvPr/>
          </p:nvSpPr>
          <p:spPr bwMode="auto">
            <a:xfrm>
              <a:off x="602673" y="2968967"/>
              <a:ext cx="446809" cy="1664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273391" y="2798517"/>
            <a:ext cx="616959" cy="685331"/>
            <a:chOff x="602673" y="2450069"/>
            <a:chExt cx="616959" cy="685331"/>
          </a:xfrm>
        </p:grpSpPr>
        <p:pic>
          <p:nvPicPr>
            <p:cNvPr id="22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7" y="2450069"/>
              <a:ext cx="523875" cy="65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 bwMode="auto">
            <a:xfrm>
              <a:off x="602673" y="2968967"/>
              <a:ext cx="446809" cy="1664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448" y="2096596"/>
            <a:ext cx="1151467" cy="204705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0" y="1953444"/>
            <a:ext cx="1130489" cy="200975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20" y="1516365"/>
            <a:ext cx="1132869" cy="20139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 rot="16200000">
            <a:off x="3406516" y="946450"/>
            <a:ext cx="1020710" cy="2013989"/>
            <a:chOff x="9558817" y="4368315"/>
            <a:chExt cx="1132870" cy="2013989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818" y="4368315"/>
              <a:ext cx="1132869" cy="201398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8817" y="4441761"/>
              <a:ext cx="1132869" cy="17822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11609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12700" y="6330692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48356" name="Rectangle 4"/>
          <p:cNvSpPr>
            <a:spLocks noChangeArrowheads="1"/>
          </p:cNvSpPr>
          <p:nvPr/>
        </p:nvSpPr>
        <p:spPr bwMode="auto">
          <a:xfrm>
            <a:off x="9525" y="998918"/>
            <a:ext cx="91344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scheduling ensures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apps use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host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CPU/core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resources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appropriately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Modern OS platforms provide various models for scheduling threads </a:t>
            </a:r>
          </a:p>
          <a:p>
            <a:pPr marL="452438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 key difference between the models is the </a:t>
            </a:r>
            <a:r>
              <a:rPr lang="en-US" sz="2000" i="1" dirty="0">
                <a:latin typeface="+mn-lt"/>
                <a:ea typeface="+mn-ea"/>
                <a:cs typeface="+mn-cs"/>
              </a:rPr>
              <a:t>contention scope </a:t>
            </a:r>
            <a:r>
              <a:rPr lang="en-US" sz="2000" dirty="0">
                <a:latin typeface="+mn-lt"/>
                <a:ea typeface="+mn-ea"/>
                <a:cs typeface="+mn-cs"/>
              </a:rPr>
              <a:t>in which threads compete for system resources,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such as CPU </a:t>
            </a:r>
            <a:r>
              <a:rPr lang="en-US" sz="2000" dirty="0">
                <a:latin typeface="+mn-lt"/>
                <a:ea typeface="+mn-ea"/>
                <a:cs typeface="+mn-cs"/>
              </a:rPr>
              <a:t>time</a:t>
            </a:r>
          </a:p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416" y="2626658"/>
            <a:ext cx="6361425" cy="407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54050" y="239805"/>
            <a:ext cx="7924800" cy="914400"/>
          </a:xfrm>
        </p:spPr>
        <p:txBody>
          <a:bodyPr/>
          <a:lstStyle/>
          <a:p>
            <a:r>
              <a:rPr lang="en-US" sz="3200" dirty="0" smtClean="0"/>
              <a:t>Kernel- &amp; User-level Threading </a:t>
            </a:r>
            <a:r>
              <a:rPr lang="en-US" sz="3200" dirty="0"/>
              <a:t>Models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01435" y="5804033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5473" y="5804033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9511" y="5804033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3549" y="5804033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97587" y="5804033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625" y="5804033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45663" y="5804033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69701" y="5804033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371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15" y="2632710"/>
            <a:ext cx="4219575" cy="369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8356" name="Rectangle 4"/>
          <p:cNvSpPr>
            <a:spLocks noChangeArrowheads="1"/>
          </p:cNvSpPr>
          <p:nvPr/>
        </p:nvSpPr>
        <p:spPr bwMode="auto">
          <a:xfrm>
            <a:off x="9525" y="998918"/>
            <a:ext cx="9134475" cy="532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scheduling ensures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apps use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host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CPU/core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resources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appropriately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Modern OS platforms provide various models for scheduling threads </a:t>
            </a:r>
          </a:p>
          <a:p>
            <a:pPr lvl="1" indent="-223838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key difference between the models is the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contention scope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 which threads compete for system resources,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such as CPU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 two different contention scopes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include: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/>
              <a:t>System contention scope </a:t>
            </a:r>
            <a:r>
              <a:rPr lang="en-US" sz="2000" dirty="0"/>
              <a:t>(aka </a:t>
            </a:r>
            <a:br>
              <a:rPr lang="en-US" sz="2000" dirty="0"/>
            </a:br>
            <a:r>
              <a:rPr lang="en-US" sz="2000" dirty="0"/>
              <a:t>“kernel threading”) where threads </a:t>
            </a:r>
            <a:br>
              <a:rPr lang="en-US" sz="2000" dirty="0"/>
            </a:br>
            <a:r>
              <a:rPr lang="en-US" sz="2000" dirty="0"/>
              <a:t>compete directly with other system-</a:t>
            </a:r>
            <a:br>
              <a:rPr lang="en-US" sz="2000" dirty="0"/>
            </a:br>
            <a:r>
              <a:rPr lang="en-US" sz="2000" dirty="0"/>
              <a:t>scope threads, regardless of what </a:t>
            </a:r>
            <a:br>
              <a:rPr lang="en-US" sz="2000" dirty="0"/>
            </a:br>
            <a:r>
              <a:rPr lang="en-US" sz="2000" dirty="0"/>
              <a:t>process they’re </a:t>
            </a:r>
            <a:r>
              <a:rPr lang="en-US" sz="2000" dirty="0" smtClean="0"/>
              <a:t>in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Pros</a:t>
            </a:r>
            <a:r>
              <a:rPr lang="en-US" sz="2000" dirty="0" smtClean="0"/>
              <a:t>: Can leverage hardware </a:t>
            </a:r>
            <a:br>
              <a:rPr lang="en-US" sz="2000" dirty="0" smtClean="0"/>
            </a:br>
            <a:r>
              <a:rPr lang="en-US" sz="2000" dirty="0" smtClean="0"/>
              <a:t>parallelism effectively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Cons</a:t>
            </a:r>
            <a:r>
              <a:rPr lang="en-US" sz="2000" dirty="0" smtClean="0"/>
              <a:t>: Higher thread creation </a:t>
            </a:r>
            <a:br>
              <a:rPr lang="en-US" sz="2000" dirty="0" smtClean="0"/>
            </a:br>
            <a:r>
              <a:rPr lang="en-US" sz="2000" dirty="0" smtClean="0"/>
              <a:t>&amp; context switching overhead</a:t>
            </a:r>
            <a:endParaRPr lang="en-US" sz="2000" dirty="0"/>
          </a:p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54050" y="239805"/>
            <a:ext cx="7924800" cy="914400"/>
          </a:xfrm>
        </p:spPr>
        <p:txBody>
          <a:bodyPr/>
          <a:lstStyle/>
          <a:p>
            <a:r>
              <a:rPr lang="en-US" sz="3200" dirty="0" smtClean="0"/>
              <a:t>Kernel- &amp; User-level Threading </a:t>
            </a:r>
            <a:r>
              <a:rPr lang="en-US" sz="3200" dirty="0"/>
              <a:t>Models</a:t>
            </a:r>
          </a:p>
        </p:txBody>
      </p:sp>
      <p:sp>
        <p:nvSpPr>
          <p:cNvPr id="7" name="Line Callout 1 6"/>
          <p:cNvSpPr/>
          <p:nvPr/>
        </p:nvSpPr>
        <p:spPr bwMode="auto">
          <a:xfrm>
            <a:off x="4105835" y="4923313"/>
            <a:ext cx="1828800" cy="1200329"/>
          </a:xfrm>
          <a:prstGeom prst="borderCallout1">
            <a:avLst>
              <a:gd name="adj1" fmla="val -847"/>
              <a:gd name="adj2" fmla="val 71625"/>
              <a:gd name="adj3" fmla="val -74252"/>
              <a:gd name="adj4" fmla="val 13532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/>
              <a:t>Note 1:1 mapping between user &amp; kernel threads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14893" y="5332393"/>
            <a:ext cx="572593" cy="513740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8389" y="5332393"/>
            <a:ext cx="572593" cy="513740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61885" y="5332393"/>
            <a:ext cx="572593" cy="513740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85382" y="5332393"/>
            <a:ext cx="572593" cy="513740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890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175" y="2644140"/>
            <a:ext cx="4114800" cy="3694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8356" name="Rectangle 4"/>
          <p:cNvSpPr>
            <a:spLocks noChangeArrowheads="1"/>
          </p:cNvSpPr>
          <p:nvPr/>
        </p:nvSpPr>
        <p:spPr bwMode="auto">
          <a:xfrm>
            <a:off x="9525" y="998918"/>
            <a:ext cx="9134475" cy="5601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scheduling ensures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apps use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host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CPU/core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resources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appropriately</a:t>
            </a:r>
            <a:endParaRPr lang="en-US" sz="2000" dirty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  <a:p>
            <a:pPr marL="228600" lvl="1" indent="-228600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Modern OS platforms provide various models for scheduling threads </a:t>
            </a:r>
          </a:p>
          <a:p>
            <a:pPr lvl="1" indent="-223838" eaLnBrk="0" hangingPunct="0"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key difference between the models is the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contention scope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 which threads compete for system resources,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such as CPU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time</a:t>
            </a:r>
          </a:p>
          <a:p>
            <a:pPr marL="228600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The two different contention scopes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include: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 smtClean="0"/>
              <a:t>Process </a:t>
            </a:r>
            <a:r>
              <a:rPr lang="en-US" sz="2000" b="1" dirty="0"/>
              <a:t>contention scope </a:t>
            </a:r>
            <a:r>
              <a:rPr lang="en-US" sz="2000" dirty="0"/>
              <a:t>(aka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“</a:t>
            </a:r>
            <a:r>
              <a:rPr lang="en-US" sz="2000" dirty="0"/>
              <a:t>user </a:t>
            </a:r>
            <a:r>
              <a:rPr lang="en-US" sz="2000" dirty="0" smtClean="0"/>
              <a:t>threading</a:t>
            </a:r>
            <a:r>
              <a:rPr lang="en-US" sz="2000" dirty="0"/>
              <a:t>”) where threads in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the same </a:t>
            </a:r>
            <a:r>
              <a:rPr lang="en-US" sz="2000" dirty="0"/>
              <a:t>process compete with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each other </a:t>
            </a:r>
            <a:r>
              <a:rPr lang="en-US" sz="2000" dirty="0"/>
              <a:t>(but not directly with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threads in </a:t>
            </a:r>
            <a:r>
              <a:rPr lang="en-US" sz="2000" dirty="0"/>
              <a:t>other processes) 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Lower thread creation &amp;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context switching overhead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Can’t leverage hardware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parallelism </a:t>
            </a:r>
            <a:r>
              <a:rPr lang="en-US" sz="2000" dirty="0" smtClean="0"/>
              <a:t>effectively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has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odd blocking semantics</a:t>
            </a:r>
          </a:p>
          <a:p>
            <a:pPr marL="461963" lvl="1" indent="-228600" eaLnBrk="0" hangingPunct="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54050" y="239805"/>
            <a:ext cx="7924800" cy="914400"/>
          </a:xfrm>
        </p:spPr>
        <p:txBody>
          <a:bodyPr/>
          <a:lstStyle/>
          <a:p>
            <a:r>
              <a:rPr lang="en-US" sz="3200" dirty="0" smtClean="0"/>
              <a:t>Kernel- &amp; User-level Threading </a:t>
            </a:r>
            <a:r>
              <a:rPr lang="en-US" sz="3200" dirty="0"/>
              <a:t>Models</a:t>
            </a:r>
          </a:p>
        </p:txBody>
      </p:sp>
      <p:sp>
        <p:nvSpPr>
          <p:cNvPr id="8" name="Line Callout 1 7"/>
          <p:cNvSpPr/>
          <p:nvPr/>
        </p:nvSpPr>
        <p:spPr bwMode="auto">
          <a:xfrm>
            <a:off x="4105835" y="4923313"/>
            <a:ext cx="1828800" cy="1200329"/>
          </a:xfrm>
          <a:prstGeom prst="borderCallout1">
            <a:avLst>
              <a:gd name="adj1" fmla="val -847"/>
              <a:gd name="adj2" fmla="val 71625"/>
              <a:gd name="adj3" fmla="val -74252"/>
              <a:gd name="adj4" fmla="val 135323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/>
              <a:t>Note N:1 mapping between user &amp; kernel threads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24518" y="5351643"/>
            <a:ext cx="572593" cy="513740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48014" y="5351643"/>
            <a:ext cx="572593" cy="513740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71510" y="5351643"/>
            <a:ext cx="572593" cy="513740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95007" y="5351643"/>
            <a:ext cx="572593" cy="513740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080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135" y="1004050"/>
            <a:ext cx="6361425" cy="407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9380" name="Rectangle 4"/>
          <p:cNvSpPr>
            <a:spLocks noChangeArrowheads="1"/>
          </p:cNvSpPr>
          <p:nvPr/>
        </p:nvSpPr>
        <p:spPr bwMode="auto">
          <a:xfrm>
            <a:off x="0" y="953294"/>
            <a:ext cx="3101788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The </a:t>
            </a:r>
            <a:r>
              <a:rPr lang="en-US" sz="2000" b="1" dirty="0" smtClean="0"/>
              <a:t>hybrid-threading </a:t>
            </a:r>
            <a:r>
              <a:rPr lang="en-US" sz="2000" b="1" dirty="0"/>
              <a:t>model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combines the kernel-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user-level threading models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When </a:t>
            </a:r>
            <a:r>
              <a:rPr lang="en-US" sz="2000" dirty="0">
                <a:latin typeface="+mn-lt"/>
                <a:ea typeface="+mn-ea"/>
                <a:cs typeface="+mn-cs"/>
              </a:rPr>
              <a:t>an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app spawns </a:t>
            </a:r>
            <a:r>
              <a:rPr lang="en-US" sz="2000" dirty="0">
                <a:latin typeface="+mn-lt"/>
                <a:ea typeface="+mn-ea"/>
                <a:cs typeface="+mn-cs"/>
              </a:rPr>
              <a:t>a thread,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it indicates thread’s contention scope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14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Hybrid Threading </a:t>
            </a:r>
            <a:r>
              <a:rPr lang="en-US" sz="3200" dirty="0"/>
              <a:t>Model</a:t>
            </a:r>
          </a:p>
        </p:txBody>
      </p:sp>
      <p:sp>
        <p:nvSpPr>
          <p:cNvPr id="2" name="Rectangle 1"/>
          <p:cNvSpPr/>
          <p:nvPr/>
        </p:nvSpPr>
        <p:spPr>
          <a:xfrm>
            <a:off x="896469" y="6439111"/>
            <a:ext cx="7135908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en.wikipedia.org/wiki/</a:t>
            </a:r>
            <a:r>
              <a:rPr lang="en-US" sz="2000" dirty="0" err="1" smtClean="0">
                <a:hlinkClick r:id="rId4"/>
              </a:rPr>
              <a:t>Scheduler_activations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7" name="Line Callout 1 6"/>
          <p:cNvSpPr/>
          <p:nvPr/>
        </p:nvSpPr>
        <p:spPr bwMode="auto">
          <a:xfrm>
            <a:off x="2528052" y="4064080"/>
            <a:ext cx="1290918" cy="1754326"/>
          </a:xfrm>
          <a:prstGeom prst="borderCallout1">
            <a:avLst>
              <a:gd name="adj1" fmla="val -847"/>
              <a:gd name="adj2" fmla="val 71625"/>
              <a:gd name="adj3" fmla="val -68120"/>
              <a:gd name="adj4" fmla="val 25734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/>
              <a:t>Note N:M mapping between user &amp; kernel threads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3557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7595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1633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5671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9709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3747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37785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1823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797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135" y="1004050"/>
            <a:ext cx="6361425" cy="407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9380" name="Rectangle 4"/>
          <p:cNvSpPr>
            <a:spLocks noChangeArrowheads="1"/>
          </p:cNvSpPr>
          <p:nvPr/>
        </p:nvSpPr>
        <p:spPr bwMode="auto">
          <a:xfrm>
            <a:off x="1" y="953294"/>
            <a:ext cx="3083858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hybrid-threading model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combines the kernel- &amp; user-level threading models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When an app spawns a thread, it indicates thread’s contention scope</a:t>
            </a:r>
          </a:p>
          <a:p>
            <a:pPr marL="2333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The </a:t>
            </a:r>
            <a:r>
              <a:rPr lang="en-US" sz="2000" dirty="0">
                <a:latin typeface="+mn-lt"/>
                <a:ea typeface="+mn-ea"/>
                <a:cs typeface="+mn-cs"/>
              </a:rPr>
              <a:t>OS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creates </a:t>
            </a: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user-space </a:t>
            </a:r>
            <a:r>
              <a:rPr lang="en-US" sz="2000" dirty="0">
                <a:latin typeface="+mn-lt"/>
                <a:ea typeface="+mn-ea"/>
                <a:cs typeface="+mn-cs"/>
              </a:rPr>
              <a:t>thread,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but </a:t>
            </a:r>
            <a:r>
              <a:rPr lang="en-US" sz="2000" dirty="0">
                <a:latin typeface="+mn-lt"/>
                <a:ea typeface="+mn-ea"/>
                <a:cs typeface="+mn-cs"/>
              </a:rPr>
              <a:t>only creates a kernel thread if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needed </a:t>
            </a:r>
            <a:r>
              <a:rPr lang="en-US" sz="2000" dirty="0">
                <a:latin typeface="+mn-lt"/>
                <a:ea typeface="+mn-ea"/>
                <a:cs typeface="+mn-cs"/>
              </a:rPr>
              <a:t>or if the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app explicitly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requests system </a:t>
            </a:r>
            <a:r>
              <a:rPr lang="en-US" sz="2000" dirty="0">
                <a:latin typeface="+mn-lt"/>
                <a:ea typeface="+mn-ea"/>
                <a:cs typeface="+mn-cs"/>
              </a:rPr>
              <a:t>contention scope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z="3200" dirty="0" smtClean="0"/>
              <a:t>Hybrid Threading </a:t>
            </a:r>
            <a:r>
              <a:rPr lang="en-US" sz="3200" dirty="0"/>
              <a:t>Model</a:t>
            </a:r>
          </a:p>
        </p:txBody>
      </p:sp>
      <p:sp>
        <p:nvSpPr>
          <p:cNvPr id="7" name="Line Callout 1 6"/>
          <p:cNvSpPr/>
          <p:nvPr/>
        </p:nvSpPr>
        <p:spPr bwMode="auto">
          <a:xfrm>
            <a:off x="2528052" y="4064080"/>
            <a:ext cx="1290918" cy="1754326"/>
          </a:xfrm>
          <a:prstGeom prst="borderCallout1">
            <a:avLst>
              <a:gd name="adj1" fmla="val -847"/>
              <a:gd name="adj2" fmla="val 71625"/>
              <a:gd name="adj3" fmla="val -68120"/>
              <a:gd name="adj4" fmla="val 25734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/>
              <a:t>Note N:M mapping between user &amp; kernel threads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93557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7595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41633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65671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89709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3747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37785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61823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132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26604"/>
            <a:ext cx="9134475" cy="914400"/>
          </a:xfrm>
        </p:spPr>
        <p:txBody>
          <a:bodyPr/>
          <a:lstStyle/>
          <a:p>
            <a:r>
              <a:rPr lang="en-US" sz="3200" dirty="0"/>
              <a:t>Connection-oriented vs. Connectionless </a:t>
            </a:r>
            <a:r>
              <a:rPr lang="en-US" sz="3200" dirty="0" smtClean="0"/>
              <a:t>Protocols</a:t>
            </a:r>
            <a:endParaRPr lang="en-US" sz="3200" dirty="0"/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672353" y="1023469"/>
            <a:ext cx="7700685" cy="707886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429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communication protocol </a:t>
            </a:r>
            <a:r>
              <a:rPr lang="en-US" sz="2000" dirty="0">
                <a:latin typeface="+mn-lt"/>
                <a:ea typeface="+mn-ea"/>
                <a:cs typeface="+mn-cs"/>
              </a:rPr>
              <a:t>is a set of rules that specify how control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>
                <a:latin typeface="+mn-lt"/>
                <a:ea typeface="+mn-ea"/>
                <a:cs typeface="+mn-cs"/>
              </a:rPr>
              <a:t>data information is exchanged between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computing systems</a:t>
            </a:r>
            <a:endParaRPr lang="en-US" sz="2000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54423" y="6431571"/>
            <a:ext cx="762896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en.wikipedia.org/wiki/</a:t>
            </a:r>
            <a:r>
              <a:rPr lang="en-US" sz="2000" dirty="0" err="1" smtClean="0">
                <a:hlinkClick r:id="rId3"/>
              </a:rPr>
              <a:t>Communications_protocol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7916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9344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1135" y="1004050"/>
            <a:ext cx="6361425" cy="4078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49381" name="Rectangle 5"/>
          <p:cNvSpPr>
            <a:spLocks noChangeArrowheads="1"/>
          </p:cNvSpPr>
          <p:nvPr/>
        </p:nvSpPr>
        <p:spPr bwMode="auto">
          <a:xfrm>
            <a:off x="4195500" y="5188013"/>
            <a:ext cx="4858853" cy="109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Highly flexible &amp; configurable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Complex to implement &amp; use effectively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683" y="6428497"/>
            <a:ext cx="897367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ftp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crimson.ihg.uni-duisburg.de/Solaris/docs/multi_thread.pdf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" y="953294"/>
            <a:ext cx="3083858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</a:rPr>
              <a:t>hybrid-threading model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combines the kernel- &amp; user-level threading models </a:t>
            </a:r>
          </a:p>
          <a:p>
            <a:pPr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When an app spawns a thread, it indicates thread’s contention scope</a:t>
            </a:r>
          </a:p>
          <a:p>
            <a:pPr marL="2333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creates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user-space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thread,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but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only creates a kernel thread if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needed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or if the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app explicitly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requests system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contention scope</a:t>
            </a: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z="3200" dirty="0" smtClean="0"/>
              <a:t>Hybrid Threading </a:t>
            </a:r>
            <a:r>
              <a:rPr lang="en-US" sz="3200" dirty="0"/>
              <a:t>Model</a:t>
            </a:r>
          </a:p>
        </p:txBody>
      </p:sp>
      <p:sp>
        <p:nvSpPr>
          <p:cNvPr id="13" name="Line Callout 1 12"/>
          <p:cNvSpPr/>
          <p:nvPr/>
        </p:nvSpPr>
        <p:spPr bwMode="auto">
          <a:xfrm>
            <a:off x="2528052" y="4064080"/>
            <a:ext cx="1290918" cy="1754326"/>
          </a:xfrm>
          <a:prstGeom prst="borderCallout1">
            <a:avLst>
              <a:gd name="adj1" fmla="val -847"/>
              <a:gd name="adj2" fmla="val 71625"/>
              <a:gd name="adj3" fmla="val -68120"/>
              <a:gd name="adj4" fmla="val 25734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/>
              <a:t>Note N:M mapping between user &amp; kernel threads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3557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17595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1633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5671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89709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3747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37785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261823" y="4167739"/>
            <a:ext cx="572593" cy="480131"/>
          </a:xfrm>
          <a:prstGeom prst="rect">
            <a:avLst/>
          </a:prstGeom>
          <a:solidFill>
            <a:srgbClr val="336699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CPU</a:t>
            </a:r>
            <a:b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US" sz="1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Core</a:t>
            </a:r>
            <a:endParaRPr 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70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3965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57745"/>
            <a:ext cx="913447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/>
              <a:t>Task- vs. Message-based </a:t>
            </a:r>
            <a:r>
              <a:rPr lang="en-US" sz="3200" dirty="0" smtClean="0"/>
              <a:t>Architectures</a:t>
            </a:r>
            <a:endParaRPr lang="en-US" sz="32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8780" y="966603"/>
            <a:ext cx="857567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b="1" dirty="0">
                <a:latin typeface="+mn-lt"/>
                <a:ea typeface="+mn-ea"/>
                <a:cs typeface="+mn-cs"/>
              </a:rPr>
              <a:t>concurrency architecture </a:t>
            </a:r>
            <a:r>
              <a:rPr lang="en-US" sz="2000" dirty="0">
                <a:latin typeface="+mn-lt"/>
                <a:ea typeface="+mn-ea"/>
                <a:cs typeface="+mn-cs"/>
              </a:rPr>
              <a:t>is a binding between: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CPUs/cores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, </a:t>
            </a:r>
            <a:r>
              <a:rPr lang="en-US" sz="2000" dirty="0">
                <a:latin typeface="+mn-lt"/>
                <a:ea typeface="+mn-ea"/>
                <a:cs typeface="+mn-cs"/>
              </a:rPr>
              <a:t>which provide the execution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context </a:t>
            </a:r>
            <a:r>
              <a:rPr lang="en-US" sz="2000" dirty="0">
                <a:latin typeface="+mn-lt"/>
                <a:ea typeface="+mn-ea"/>
                <a:cs typeface="+mn-cs"/>
              </a:rPr>
              <a:t>for application code 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40460" y="1040937"/>
            <a:ext cx="1443095" cy="1059683"/>
            <a:chOff x="6544247" y="1040937"/>
            <a:chExt cx="1443095" cy="105968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44247" y="104093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41171" y="104093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6757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3965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57745"/>
            <a:ext cx="913447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/>
              <a:t>Task- vs. Message-based </a:t>
            </a:r>
            <a:r>
              <a:rPr lang="en-US" sz="3200" dirty="0" smtClean="0"/>
              <a:t>Architectures</a:t>
            </a:r>
            <a:endParaRPr lang="en-US" sz="32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8780" y="966603"/>
            <a:ext cx="8575675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b="1" dirty="0">
                <a:latin typeface="+mn-lt"/>
                <a:ea typeface="+mn-ea"/>
                <a:cs typeface="+mn-cs"/>
              </a:rPr>
              <a:t>concurrency architecture </a:t>
            </a:r>
            <a:r>
              <a:rPr lang="en-US" sz="2000" dirty="0">
                <a:latin typeface="+mn-lt"/>
                <a:ea typeface="+mn-ea"/>
                <a:cs typeface="+mn-cs"/>
              </a:rPr>
              <a:t>is a binding between: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CPUs/cores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which provide the execution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context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for application code 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Data &amp; control messages</a:t>
            </a:r>
            <a:r>
              <a:rPr lang="en-US" sz="2000" dirty="0">
                <a:latin typeface="+mn-lt"/>
                <a:ea typeface="+mn-ea"/>
                <a:cs typeface="+mn-cs"/>
              </a:rPr>
              <a:t>, which are sent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received </a:t>
            </a:r>
            <a:r>
              <a:rPr lang="en-US" sz="2000" dirty="0">
                <a:latin typeface="+mn-lt"/>
                <a:ea typeface="+mn-ea"/>
                <a:cs typeface="+mn-cs"/>
              </a:rPr>
              <a:t>from one or more applications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&amp; network devices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40460" y="1040937"/>
            <a:ext cx="1443095" cy="1059683"/>
            <a:chOff x="6544247" y="1040937"/>
            <a:chExt cx="1443095" cy="105968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44247" y="104093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41171" y="104093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489237" y="2229874"/>
            <a:ext cx="1345541" cy="818350"/>
            <a:chOff x="6303107" y="2963668"/>
            <a:chExt cx="1345541" cy="818350"/>
          </a:xfrm>
          <a:solidFill>
            <a:schemeClr val="bg1"/>
          </a:solidFill>
        </p:grpSpPr>
        <p:sp>
          <p:nvSpPr>
            <p:cNvPr id="15" name="TextBox 14"/>
            <p:cNvSpPr txBox="1"/>
            <p:nvPr/>
          </p:nvSpPr>
          <p:spPr>
            <a:xfrm>
              <a:off x="6303107" y="2963668"/>
              <a:ext cx="652743" cy="32335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MSG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47691" y="3220133"/>
              <a:ext cx="652743" cy="32335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MSG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95905" y="3458668"/>
              <a:ext cx="652743" cy="32335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MSG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1893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3965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57745"/>
            <a:ext cx="913447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/>
              <a:t>Task- vs. Message-based </a:t>
            </a:r>
            <a:r>
              <a:rPr lang="en-US" sz="3200" dirty="0" smtClean="0"/>
              <a:t>Architectures</a:t>
            </a:r>
            <a:endParaRPr lang="en-US" sz="32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-8780" y="966603"/>
            <a:ext cx="8575675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b="1" dirty="0">
                <a:latin typeface="+mn-lt"/>
                <a:ea typeface="+mn-ea"/>
                <a:cs typeface="+mn-cs"/>
              </a:rPr>
              <a:t>concurrency architecture </a:t>
            </a:r>
            <a:r>
              <a:rPr lang="en-US" sz="2000" dirty="0">
                <a:latin typeface="+mn-lt"/>
                <a:ea typeface="+mn-ea"/>
                <a:cs typeface="+mn-cs"/>
              </a:rPr>
              <a:t>is a binding between: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CPUs/cores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which provide the execution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context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for application code 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Data &amp; control messages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which are sent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received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from one or more applications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network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devices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i="1" dirty="0">
                <a:latin typeface="+mn-lt"/>
                <a:ea typeface="+mn-ea"/>
                <a:cs typeface="+mn-cs"/>
              </a:rPr>
              <a:t>P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rocessing </a:t>
            </a:r>
            <a:r>
              <a:rPr lang="en-US" sz="2000" i="1" dirty="0">
                <a:latin typeface="+mn-lt"/>
                <a:ea typeface="+mn-ea"/>
                <a:cs typeface="+mn-cs"/>
              </a:rPr>
              <a:t>tasks</a:t>
            </a:r>
            <a:r>
              <a:rPr lang="en-US" sz="2000" dirty="0">
                <a:latin typeface="+mn-lt"/>
                <a:ea typeface="+mn-ea"/>
                <a:cs typeface="+mn-cs"/>
              </a:rPr>
              <a:t>, which perform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services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on messages as they arrive </a:t>
            </a:r>
            <a:r>
              <a:rPr lang="en-US" sz="2000" dirty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depart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40460" y="1040937"/>
            <a:ext cx="1443095" cy="1059683"/>
            <a:chOff x="6544247" y="1040937"/>
            <a:chExt cx="1443095" cy="1059683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544247" y="104093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41171" y="1040937"/>
              <a:ext cx="746171" cy="10596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6489237" y="2229874"/>
            <a:ext cx="1345541" cy="818350"/>
            <a:chOff x="6303107" y="2963668"/>
            <a:chExt cx="1345541" cy="818350"/>
          </a:xfrm>
          <a:solidFill>
            <a:schemeClr val="bg1"/>
          </a:solidFill>
        </p:grpSpPr>
        <p:sp>
          <p:nvSpPr>
            <p:cNvPr id="15" name="TextBox 14"/>
            <p:cNvSpPr txBox="1"/>
            <p:nvPr/>
          </p:nvSpPr>
          <p:spPr>
            <a:xfrm>
              <a:off x="6303107" y="2963668"/>
              <a:ext cx="652743" cy="32335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MSG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47691" y="3220133"/>
              <a:ext cx="652743" cy="32335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MSG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95905" y="3458668"/>
              <a:ext cx="652743" cy="323350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MSG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66730" y="3177478"/>
            <a:ext cx="2390555" cy="797859"/>
            <a:chOff x="5706745" y="3177478"/>
            <a:chExt cx="2390555" cy="797859"/>
          </a:xfrm>
        </p:grpSpPr>
        <p:sp>
          <p:nvSpPr>
            <p:cNvPr id="2" name="Rectangle 1"/>
            <p:cNvSpPr/>
            <p:nvPr/>
          </p:nvSpPr>
          <p:spPr bwMode="auto">
            <a:xfrm>
              <a:off x="6385041" y="3177478"/>
              <a:ext cx="1712259" cy="7978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06745" y="3419441"/>
              <a:ext cx="604653" cy="313932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</a:ln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1600" dirty="0" smtClean="0">
                  <a:latin typeface="Arial" pitchFamily="34" charset="0"/>
                  <a:cs typeface="Arial" pitchFamily="34" charset="0"/>
                </a:rPr>
                <a:t>SVC</a:t>
              </a:r>
              <a:endParaRPr lang="en-US" sz="1600" baseline="-25000" dirty="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0195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314" y="1428791"/>
            <a:ext cx="3365500" cy="415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57745"/>
            <a:ext cx="913447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/>
              <a:t>Task- vs. Message-based </a:t>
            </a:r>
            <a:r>
              <a:rPr lang="en-US" sz="3200" dirty="0" smtClean="0"/>
              <a:t>Architectures</a:t>
            </a:r>
            <a:endParaRPr lang="en-US" sz="3200" dirty="0"/>
          </a:p>
        </p:txBody>
      </p:sp>
      <p:sp>
        <p:nvSpPr>
          <p:cNvPr id="2150404" name="Rectangle 4"/>
          <p:cNvSpPr>
            <a:spLocks noChangeArrowheads="1"/>
          </p:cNvSpPr>
          <p:nvPr/>
        </p:nvSpPr>
        <p:spPr bwMode="auto">
          <a:xfrm>
            <a:off x="-8780" y="966603"/>
            <a:ext cx="857567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concurrency architecture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a binding between: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CPUs/cores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which provide the execution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context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for application code 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Data &amp; control messages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which are sent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received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from one or more applications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network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devices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Processing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tasks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which perform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services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on messages as they arrive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depart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Two common concurrency architectures are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/>
              <a:t>Task-based architectures </a:t>
            </a:r>
            <a:r>
              <a:rPr lang="en-US" sz="2000" dirty="0"/>
              <a:t>structure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multiple CPUs/cores </a:t>
            </a:r>
            <a:r>
              <a:rPr lang="en-US" sz="2000" dirty="0"/>
              <a:t>according to units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of service functionality </a:t>
            </a:r>
            <a:r>
              <a:rPr lang="en-US" sz="2000" dirty="0"/>
              <a:t>in an </a:t>
            </a:r>
            <a:r>
              <a:rPr lang="en-US" sz="2000" dirty="0" smtClean="0"/>
              <a:t>app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Pros</a:t>
            </a:r>
            <a:r>
              <a:rPr lang="en-US" sz="2000" dirty="0" smtClean="0"/>
              <a:t>: Straightforward to program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Cons</a:t>
            </a:r>
            <a:r>
              <a:rPr lang="en-US" sz="2000" dirty="0"/>
              <a:t>: High synchronization, context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switching</a:t>
            </a:r>
            <a:r>
              <a:rPr lang="en-US" sz="2000" dirty="0"/>
              <a:t>, </a:t>
            </a:r>
            <a:r>
              <a:rPr lang="en-US" sz="2000" dirty="0" smtClean="0"/>
              <a:t>&amp; data movement overhead</a:t>
            </a:r>
            <a:endParaRPr lang="en-US" sz="2000" dirty="0"/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3107" y="2963668"/>
            <a:ext cx="652743" cy="3233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47691" y="3220133"/>
            <a:ext cx="652743" cy="3233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95905" y="3458668"/>
            <a:ext cx="652743" cy="3233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67310" y="4784697"/>
            <a:ext cx="652743" cy="3233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67310" y="1613866"/>
            <a:ext cx="652743" cy="3233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55309" y="5596788"/>
            <a:ext cx="3317507" cy="4801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task-based </a:t>
            </a:r>
            <a:br>
              <a:rPr lang="en-US" sz="1400" cap="all" dirty="0" smtClean="0">
                <a:latin typeface="Arial" pitchFamily="34" charset="0"/>
                <a:cs typeface="Arial" pitchFamily="34" charset="0"/>
              </a:rPr>
            </a:br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concurrency architecture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57842" y="6442174"/>
            <a:ext cx="686696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en.wikipedia.org/wiki/Pipeline</a:t>
            </a:r>
            <a:r>
              <a:rPr lang="en-US" sz="2000" dirty="0">
                <a:hlinkClick r:id="rId4"/>
              </a:rPr>
              <a:t>_(software</a:t>
            </a:r>
            <a:r>
              <a:rPr lang="en-US" sz="2000" dirty="0" smtClean="0">
                <a:hlinkClick r:id="rId4"/>
              </a:rPr>
              <a:t>)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5309" y="1851236"/>
            <a:ext cx="679994" cy="313932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55309" y="3381808"/>
            <a:ext cx="679994" cy="3139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55309" y="4759975"/>
            <a:ext cx="679994" cy="313932"/>
          </a:xfrm>
          <a:prstGeom prst="rect">
            <a:avLst/>
          </a:prstGeom>
          <a:solidFill>
            <a:srgbClr val="EFFDFF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337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700" y="638537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5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57745"/>
            <a:ext cx="9134475" cy="9144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sz="3200" dirty="0"/>
              <a:t>Task- vs. Message-based </a:t>
            </a:r>
            <a:r>
              <a:rPr lang="en-US" sz="3200" dirty="0" smtClean="0"/>
              <a:t>Architectures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252665" y="6442174"/>
            <a:ext cx="8698832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www.dre.vanderbilt.edu</a:t>
            </a:r>
            <a:r>
              <a:rPr lang="en-US" sz="2000" dirty="0">
                <a:hlinkClick r:id="rId3"/>
              </a:rPr>
              <a:t>/~</a:t>
            </a:r>
            <a:r>
              <a:rPr lang="en-US" sz="2000" dirty="0" smtClean="0">
                <a:hlinkClick r:id="rId3"/>
              </a:rPr>
              <a:t>schmidt/PDF/INFOCOM-94.pdf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567" y="1505145"/>
            <a:ext cx="3687763" cy="386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421834" y="5500447"/>
            <a:ext cx="3317507" cy="4801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(2) message-based </a:t>
            </a:r>
            <a:br>
              <a:rPr lang="en-US" sz="1400" cap="all" dirty="0" smtClean="0">
                <a:latin typeface="Arial" pitchFamily="34" charset="0"/>
                <a:cs typeface="Arial" pitchFamily="34" charset="0"/>
              </a:rPr>
            </a:br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concurrency architecture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-8780" y="966603"/>
            <a:ext cx="8575675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2000" b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concurrency architecture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is a binding between: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CPUs/cores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which provide the execution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context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for application code 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Data &amp; control messages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which are sent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received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from one or more applications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network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devices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Processing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tasks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, which perform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services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on messages as they arrive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depart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Two common concurrency architectures are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b="1" dirty="0"/>
              <a:t>Message-based architectures </a:t>
            </a:r>
            <a:br>
              <a:rPr lang="en-US" sz="2000" b="1" dirty="0"/>
            </a:br>
            <a:r>
              <a:rPr lang="en-US" sz="2000" dirty="0"/>
              <a:t>structure the CPUs/cores according </a:t>
            </a:r>
            <a:br>
              <a:rPr lang="en-US" sz="2000" dirty="0"/>
            </a:br>
            <a:r>
              <a:rPr lang="en-US" sz="2000" dirty="0"/>
              <a:t>to messages received from apps &amp; </a:t>
            </a:r>
            <a:br>
              <a:rPr lang="en-US" sz="2000" dirty="0"/>
            </a:br>
            <a:r>
              <a:rPr lang="en-US" sz="2000" dirty="0"/>
              <a:t>network devices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/>
              <a:t>Pros</a:t>
            </a:r>
            <a:r>
              <a:rPr lang="en-US" sz="2000" dirty="0"/>
              <a:t>: Lower overhead</a:t>
            </a:r>
          </a:p>
          <a:p>
            <a:pPr marL="461963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/>
              <a:t>Cons</a:t>
            </a:r>
            <a:r>
              <a:rPr lang="en-US" sz="2000" dirty="0"/>
              <a:t>: Less intuitive design structure</a:t>
            </a:r>
          </a:p>
          <a:p>
            <a:pPr marL="233363" lvl="1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defRPr/>
            </a:pP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8443840" y="3924057"/>
            <a:ext cx="652743" cy="3330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43840" y="1578006"/>
            <a:ext cx="652743" cy="33305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MSG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55309" y="1761586"/>
            <a:ext cx="679994" cy="313932"/>
          </a:xfrm>
          <a:prstGeom prst="rect">
            <a:avLst/>
          </a:prstGeom>
          <a:solidFill>
            <a:srgbClr val="FFFF99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1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55309" y="2933558"/>
            <a:ext cx="679994" cy="313932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55309" y="4078635"/>
            <a:ext cx="679994" cy="313932"/>
          </a:xfrm>
          <a:prstGeom prst="rect">
            <a:avLst/>
          </a:prstGeom>
          <a:solidFill>
            <a:srgbClr val="EFFDFF"/>
          </a:solidFill>
          <a:ln w="19050">
            <a:solidFill>
              <a:schemeClr val="tx1"/>
            </a:solidFill>
          </a:ln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SVC</a:t>
            </a:r>
            <a:r>
              <a:rPr lang="en-US" sz="1600" baseline="-25000" dirty="0" smtClean="0">
                <a:latin typeface="Arial" pitchFamily="34" charset="0"/>
                <a:cs typeface="Arial" pitchFamily="34" charset="0"/>
              </a:rPr>
              <a:t>3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354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1" y="1138941"/>
            <a:ext cx="364863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Concurrent &amp; networked software may </a:t>
            </a:r>
            <a:r>
              <a:rPr lang="en-US" sz="2000" dirty="0"/>
              <a:t>associate one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or </a:t>
            </a:r>
            <a:r>
              <a:rPr lang="en-US" sz="2000" dirty="0"/>
              <a:t>more OS processes or </a:t>
            </a:r>
            <a:r>
              <a:rPr lang="en-US" sz="2000" dirty="0" smtClean="0"/>
              <a:t>threads with </a:t>
            </a:r>
            <a:r>
              <a:rPr lang="en-US" sz="2000" dirty="0"/>
              <a:t>one </a:t>
            </a:r>
            <a:r>
              <a:rPr lang="en-US" sz="2000" dirty="0" smtClean="0"/>
              <a:t>or </a:t>
            </a:r>
            <a:r>
              <a:rPr lang="en-US" sz="2000" dirty="0"/>
              <a:t>more </a:t>
            </a:r>
            <a:r>
              <a:rPr lang="en-US" sz="2000" dirty="0" smtClean="0"/>
              <a:t>services </a:t>
            </a:r>
            <a:endParaRPr lang="en-US" sz="20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270" y="1070360"/>
            <a:ext cx="4126065" cy="258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72" y="2520778"/>
            <a:ext cx="3541429" cy="226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 bwMode="auto">
          <a:xfrm>
            <a:off x="4761235" y="2664610"/>
            <a:ext cx="1033775" cy="6432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761232" y="2664226"/>
            <a:ext cx="1033777" cy="64581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14692" y="2719368"/>
            <a:ext cx="92685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Shared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Memory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45338" y="3906396"/>
            <a:ext cx="146145" cy="731395"/>
            <a:chOff x="5138124" y="2519834"/>
            <a:chExt cx="146145" cy="731395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138128" y="2519834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5138127" y="2666008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138126" y="2812182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138125" y="2958356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138124" y="3104530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367245" y="3906396"/>
            <a:ext cx="146145" cy="731395"/>
            <a:chOff x="5646659" y="2510734"/>
            <a:chExt cx="146145" cy="731395"/>
          </a:xfrm>
        </p:grpSpPr>
        <p:sp>
          <p:nvSpPr>
            <p:cNvPr id="19" name="Rectangle 18"/>
            <p:cNvSpPr/>
            <p:nvPr/>
          </p:nvSpPr>
          <p:spPr bwMode="auto">
            <a:xfrm>
              <a:off x="5646663" y="2510734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5646662" y="2656908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646661" y="2803082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646660" y="2949256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646659" y="3095430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916913" y="3906396"/>
            <a:ext cx="146145" cy="731395"/>
            <a:chOff x="5138124" y="2519834"/>
            <a:chExt cx="146145" cy="731395"/>
          </a:xfrm>
          <a:solidFill>
            <a:srgbClr val="FFCC00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5138128" y="2519834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5138127" y="2666008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5138126" y="2812182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5138125" y="2958356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138124" y="3104530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342165" y="3906396"/>
            <a:ext cx="146145" cy="731395"/>
            <a:chOff x="5646659" y="2510734"/>
            <a:chExt cx="146145" cy="73139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1" name="Rectangle 30"/>
            <p:cNvSpPr/>
            <p:nvPr/>
          </p:nvSpPr>
          <p:spPr bwMode="auto">
            <a:xfrm>
              <a:off x="5646663" y="2510734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5646662" y="2656908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5646661" y="2803082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5646660" y="2949256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646659" y="3095430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289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2" name="Rectangle 1"/>
          <p:cNvSpPr/>
          <p:nvPr/>
        </p:nvSpPr>
        <p:spPr>
          <a:xfrm>
            <a:off x="1" y="1138941"/>
            <a:ext cx="3867486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Concurrent &amp; networked software may associate one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or more OS processes or threads with one or more services 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These </a:t>
            </a:r>
            <a:r>
              <a:rPr lang="en-US" sz="2000" dirty="0"/>
              <a:t>factors require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design decisions in </a:t>
            </a:r>
            <a:r>
              <a:rPr lang="en-US" sz="2000" dirty="0"/>
              <a:t>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number </a:t>
            </a:r>
            <a:r>
              <a:rPr lang="en-US" sz="2000" dirty="0"/>
              <a:t>of dimensions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that </a:t>
            </a:r>
            <a:r>
              <a:rPr lang="en-US" sz="2000" dirty="0"/>
              <a:t>affect </a:t>
            </a:r>
            <a:endParaRPr lang="en-US" sz="2000" dirty="0" smtClean="0"/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T</a:t>
            </a:r>
            <a:r>
              <a:rPr lang="en-US" sz="2000" dirty="0" smtClean="0"/>
              <a:t>hread &amp; process structure </a:t>
            </a:r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CPU/core usage</a:t>
            </a:r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S</a:t>
            </a:r>
            <a:r>
              <a:rPr lang="en-US" sz="2000" dirty="0" smtClean="0"/>
              <a:t>ynchronization &amp; scheduling behavior </a:t>
            </a:r>
          </a:p>
          <a:p>
            <a:pPr lvl="1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A</a:t>
            </a:r>
            <a:r>
              <a:rPr lang="en-US" sz="2000" dirty="0" smtClean="0"/>
              <a:t>pp performance &amp; robustness</a:t>
            </a:r>
            <a:endParaRPr 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270" y="1070360"/>
            <a:ext cx="4126065" cy="2581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572" y="2520778"/>
            <a:ext cx="3541429" cy="226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761235" y="2664610"/>
            <a:ext cx="1033775" cy="6432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Memory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2700" y="6379618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786" y="6442174"/>
            <a:ext cx="904218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There are many patterns lurking in these design dimensions, as discussed later</a:t>
            </a:r>
            <a:endParaRPr lang="en-US" sz="2000" dirty="0"/>
          </a:p>
        </p:txBody>
      </p:sp>
      <p:pic>
        <p:nvPicPr>
          <p:cNvPr id="10" name="Picture 10" descr="schmid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67487" y="4418267"/>
            <a:ext cx="1410635" cy="18133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 bwMode="auto">
          <a:xfrm>
            <a:off x="4761235" y="2664610"/>
            <a:ext cx="1033775" cy="6432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945338" y="3906396"/>
            <a:ext cx="146145" cy="731395"/>
            <a:chOff x="5138124" y="2519834"/>
            <a:chExt cx="146145" cy="731395"/>
          </a:xfrm>
        </p:grpSpPr>
        <p:sp>
          <p:nvSpPr>
            <p:cNvPr id="15" name="Rectangle 14"/>
            <p:cNvSpPr/>
            <p:nvPr/>
          </p:nvSpPr>
          <p:spPr bwMode="auto">
            <a:xfrm>
              <a:off x="5138128" y="2519834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138127" y="2666008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5138126" y="2812182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5138125" y="2958356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138124" y="3104530"/>
              <a:ext cx="146141" cy="146699"/>
            </a:xfrm>
            <a:prstGeom prst="rect">
              <a:avLst/>
            </a:prstGeom>
            <a:solidFill>
              <a:srgbClr val="FFFF99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367245" y="3906396"/>
            <a:ext cx="146145" cy="731395"/>
            <a:chOff x="5646659" y="2510734"/>
            <a:chExt cx="146145" cy="731395"/>
          </a:xfrm>
        </p:grpSpPr>
        <p:sp>
          <p:nvSpPr>
            <p:cNvPr id="21" name="Rectangle 20"/>
            <p:cNvSpPr/>
            <p:nvPr/>
          </p:nvSpPr>
          <p:spPr bwMode="auto">
            <a:xfrm>
              <a:off x="5646663" y="2510734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5646662" y="2656908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646661" y="2803082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46660" y="2949256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646659" y="3095430"/>
              <a:ext cx="146141" cy="146699"/>
            </a:xfrm>
            <a:prstGeom prst="rect">
              <a:avLst/>
            </a:prstGeom>
            <a:solidFill>
              <a:srgbClr val="E1FFFF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916913" y="3906396"/>
            <a:ext cx="146145" cy="731395"/>
            <a:chOff x="5138124" y="2519834"/>
            <a:chExt cx="146145" cy="731395"/>
          </a:xfrm>
          <a:solidFill>
            <a:srgbClr val="FFCC00"/>
          </a:solidFill>
        </p:grpSpPr>
        <p:sp>
          <p:nvSpPr>
            <p:cNvPr id="27" name="Rectangle 26"/>
            <p:cNvSpPr/>
            <p:nvPr/>
          </p:nvSpPr>
          <p:spPr bwMode="auto">
            <a:xfrm>
              <a:off x="5138128" y="2519834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5138127" y="2666008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5138126" y="2812182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138125" y="2958356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5138124" y="3104530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342165" y="3906396"/>
            <a:ext cx="146145" cy="731395"/>
            <a:chOff x="5646659" y="2510734"/>
            <a:chExt cx="146145" cy="731395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3" name="Rectangle 32"/>
            <p:cNvSpPr/>
            <p:nvPr/>
          </p:nvSpPr>
          <p:spPr bwMode="auto">
            <a:xfrm>
              <a:off x="5646663" y="2510734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5646662" y="2656908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646661" y="2803082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46660" y="2949256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5646659" y="3095430"/>
              <a:ext cx="146141" cy="146699"/>
            </a:xfrm>
            <a:prstGeom prst="rect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ectangle 37"/>
          <p:cNvSpPr/>
          <p:nvPr/>
        </p:nvSpPr>
        <p:spPr bwMode="auto">
          <a:xfrm>
            <a:off x="4761235" y="2664610"/>
            <a:ext cx="1033775" cy="6432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Shared</a:t>
            </a:r>
            <a:b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Memory</a:t>
            </a:r>
          </a:p>
        </p:txBody>
      </p:sp>
      <p:sp>
        <p:nvSpPr>
          <p:cNvPr id="39" name="Rectangle 38"/>
          <p:cNvSpPr/>
          <p:nvPr/>
        </p:nvSpPr>
        <p:spPr bwMode="auto">
          <a:xfrm>
            <a:off x="4761232" y="2664226"/>
            <a:ext cx="1033777" cy="645815"/>
          </a:xfrm>
          <a:prstGeom prst="rect">
            <a:avLst/>
          </a:prstGeom>
          <a:solidFill>
            <a:srgbClr val="FFFF99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14692" y="2719368"/>
            <a:ext cx="92685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Shared</a:t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r>
              <a:rPr lang="en-US" sz="1600" dirty="0" smtClean="0">
                <a:latin typeface="Arial" pitchFamily="34" charset="0"/>
                <a:cs typeface="Arial" pitchFamily="34" charset="0"/>
              </a:rPr>
              <a:t>Memory</a:t>
            </a:r>
            <a:endParaRPr lang="en-US" sz="1600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6714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4975" y="3808571"/>
            <a:ext cx="349467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cap="all" dirty="0" smtClean="0"/>
              <a:t>(1) Connection-oriented protocol </a:t>
            </a:r>
            <a:endParaRPr lang="en-US" sz="1400" cap="all" dirty="0"/>
          </a:p>
        </p:txBody>
      </p:sp>
      <p:sp>
        <p:nvSpPr>
          <p:cNvPr id="4" name="Rectangle 3"/>
          <p:cNvSpPr/>
          <p:nvPr/>
        </p:nvSpPr>
        <p:spPr>
          <a:xfrm>
            <a:off x="-1800" y="4240948"/>
            <a:ext cx="4500689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lvl="0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dirty="0" smtClean="0"/>
              <a:t>Provides </a:t>
            </a:r>
            <a:r>
              <a:rPr lang="en-US" dirty="0"/>
              <a:t>a reliable, sequenced, non-duplicated delivery </a:t>
            </a:r>
            <a:r>
              <a:rPr lang="en-US" dirty="0" smtClean="0"/>
              <a:t>service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i="1" dirty="0" smtClean="0"/>
              <a:t>Pros</a:t>
            </a:r>
            <a:r>
              <a:rPr lang="en-US" dirty="0" smtClean="0"/>
              <a:t>: Supports apps that </a:t>
            </a:r>
            <a:r>
              <a:rPr lang="en-US" dirty="0"/>
              <a:t>can’t tolerate data </a:t>
            </a:r>
            <a:r>
              <a:rPr lang="en-US" dirty="0" smtClean="0"/>
              <a:t>loss</a:t>
            </a:r>
            <a:endParaRPr lang="en-US" dirty="0"/>
          </a:p>
          <a:p>
            <a:pPr marL="234950" lvl="0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i="1" dirty="0"/>
              <a:t>Cons</a:t>
            </a:r>
            <a:r>
              <a:rPr lang="en-US" dirty="0" smtClean="0"/>
              <a:t>: Connection set up incurs some delay &amp; requires state on end points</a:t>
            </a:r>
            <a:endParaRPr lang="en-US" dirty="0"/>
          </a:p>
        </p:txBody>
      </p:sp>
      <p:grpSp>
        <p:nvGrpSpPr>
          <p:cNvPr id="2062370" name="Group 2062369"/>
          <p:cNvGrpSpPr/>
          <p:nvPr/>
        </p:nvGrpSpPr>
        <p:grpSpPr>
          <a:xfrm>
            <a:off x="79905" y="1878542"/>
            <a:ext cx="4524816" cy="1801478"/>
            <a:chOff x="28363" y="1878542"/>
            <a:chExt cx="4524816" cy="1801478"/>
          </a:xfrm>
        </p:grpSpPr>
        <p:sp>
          <p:nvSpPr>
            <p:cNvPr id="26" name="Rectangle 25"/>
            <p:cNvSpPr/>
            <p:nvPr/>
          </p:nvSpPr>
          <p:spPr bwMode="auto">
            <a:xfrm>
              <a:off x="238210" y="2202349"/>
              <a:ext cx="435026" cy="1477671"/>
            </a:xfrm>
            <a:prstGeom prst="rect">
              <a:avLst/>
            </a:prstGeom>
            <a:solidFill>
              <a:srgbClr val="FFCC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1135127" y="1887367"/>
              <a:ext cx="2431115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i="1" dirty="0" smtClean="0"/>
                <a:t>TCP 3-way handshake</a:t>
              </a:r>
              <a:endParaRPr lang="en-US" i="1" dirty="0"/>
            </a:p>
          </p:txBody>
        </p:sp>
        <p:sp>
          <p:nvSpPr>
            <p:cNvPr id="15" name="Text Box 8"/>
            <p:cNvSpPr txBox="1">
              <a:spLocks noChangeArrowheads="1"/>
            </p:cNvSpPr>
            <p:nvPr/>
          </p:nvSpPr>
          <p:spPr bwMode="auto">
            <a:xfrm>
              <a:off x="28363" y="1878542"/>
              <a:ext cx="854721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/>
                <a:t>Host A</a:t>
              </a:r>
              <a:endParaRPr lang="en-US" sz="1800" dirty="0"/>
            </a:p>
          </p:txBody>
        </p:sp>
        <p:sp>
          <p:nvSpPr>
            <p:cNvPr id="17" name="Text Box 12"/>
            <p:cNvSpPr txBox="1">
              <a:spLocks noChangeArrowheads="1"/>
            </p:cNvSpPr>
            <p:nvPr/>
          </p:nvSpPr>
          <p:spPr bwMode="auto">
            <a:xfrm>
              <a:off x="649473" y="2273787"/>
              <a:ext cx="5508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SYN</a:t>
              </a:r>
            </a:p>
          </p:txBody>
        </p:sp>
        <p:sp>
          <p:nvSpPr>
            <p:cNvPr id="18" name="Text Box 13"/>
            <p:cNvSpPr txBox="1">
              <a:spLocks noChangeArrowheads="1"/>
            </p:cNvSpPr>
            <p:nvPr/>
          </p:nvSpPr>
          <p:spPr bwMode="auto">
            <a:xfrm>
              <a:off x="3018973" y="2715082"/>
              <a:ext cx="966787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/>
                <a:t>SYN/ACK</a:t>
              </a:r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649473" y="3080237"/>
              <a:ext cx="550863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/>
                <a:t>ACK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683012" y="3648640"/>
              <a:ext cx="3235059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957888" y="3327970"/>
              <a:ext cx="2843342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i="1" dirty="0" smtClean="0"/>
                <a:t>… reliable data transfer …</a:t>
              </a:r>
              <a:endParaRPr lang="en-US" i="1" dirty="0"/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>
              <a:off x="673236" y="2273787"/>
              <a:ext cx="3235059" cy="15240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40" name="Straight Arrow Connector 39"/>
            <p:cNvCxnSpPr/>
            <p:nvPr/>
          </p:nvCxnSpPr>
          <p:spPr bwMode="auto">
            <a:xfrm flipV="1">
              <a:off x="683011" y="2589044"/>
              <a:ext cx="3269252" cy="252077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cxnSp>
          <p:nvCxnSpPr>
            <p:cNvPr id="42" name="Straight Arrow Connector 41"/>
            <p:cNvCxnSpPr/>
            <p:nvPr/>
          </p:nvCxnSpPr>
          <p:spPr bwMode="auto">
            <a:xfrm>
              <a:off x="673236" y="3072506"/>
              <a:ext cx="3235059" cy="15240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5" name="Rectangle 4"/>
            <p:cNvSpPr/>
            <p:nvPr/>
          </p:nvSpPr>
          <p:spPr bwMode="auto">
            <a:xfrm>
              <a:off x="3909106" y="2202349"/>
              <a:ext cx="435026" cy="1477671"/>
            </a:xfrm>
            <a:prstGeom prst="rect">
              <a:avLst/>
            </a:prstGeom>
            <a:solidFill>
              <a:srgbClr val="FFCC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 Box 9"/>
            <p:cNvSpPr txBox="1">
              <a:spLocks noChangeArrowheads="1"/>
            </p:cNvSpPr>
            <p:nvPr/>
          </p:nvSpPr>
          <p:spPr bwMode="auto">
            <a:xfrm>
              <a:off x="3700060" y="1878542"/>
              <a:ext cx="853119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/>
                <a:t>Host B</a:t>
              </a:r>
              <a:endParaRPr lang="en-US" sz="1800" dirty="0"/>
            </a:p>
          </p:txBody>
        </p:sp>
      </p:grpSp>
      <p:sp>
        <p:nvSpPr>
          <p:cNvPr id="2062371" name="Rectangle 2062370"/>
          <p:cNvSpPr/>
          <p:nvPr/>
        </p:nvSpPr>
        <p:spPr>
          <a:xfrm>
            <a:off x="821042" y="6448330"/>
            <a:ext cx="7274090" cy="3416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See </a:t>
            </a:r>
            <a:r>
              <a:rPr lang="en-US" dirty="0" smtClean="0">
                <a:hlinkClick r:id="rId3"/>
              </a:rPr>
              <a:t>en.wikipedia.org/wiki/Connection-</a:t>
            </a:r>
            <a:r>
              <a:rPr lang="en-US" dirty="0" err="1" smtClean="0">
                <a:hlinkClick r:id="rId3"/>
              </a:rPr>
              <a:t>oriented_protocol</a:t>
            </a:r>
            <a:r>
              <a:rPr lang="en-US" dirty="0" smtClean="0"/>
              <a:t> for more info</a:t>
            </a:r>
            <a:endParaRPr lang="en-US" dirty="0"/>
          </a:p>
        </p:txBody>
      </p:sp>
      <p:sp>
        <p:nvSpPr>
          <p:cNvPr id="21" name="Text Box 6"/>
          <p:cNvSpPr txBox="1">
            <a:spLocks noChangeArrowheads="1"/>
          </p:cNvSpPr>
          <p:nvPr/>
        </p:nvSpPr>
        <p:spPr bwMode="auto">
          <a:xfrm>
            <a:off x="672353" y="1023469"/>
            <a:ext cx="7700685" cy="707886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429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communication protocol </a:t>
            </a:r>
            <a:r>
              <a:rPr lang="en-US" sz="2000" dirty="0">
                <a:latin typeface="+mn-lt"/>
                <a:ea typeface="+mn-ea"/>
                <a:cs typeface="+mn-cs"/>
              </a:rPr>
              <a:t>is a set of rules that specify how control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>
                <a:latin typeface="+mn-lt"/>
                <a:ea typeface="+mn-ea"/>
                <a:cs typeface="+mn-cs"/>
              </a:rPr>
              <a:t>data information is exchanged between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computing systems</a:t>
            </a:r>
            <a:endParaRPr lang="en-US" sz="2000" dirty="0">
              <a:latin typeface="Arial" charset="0"/>
            </a:endParaRPr>
          </a:p>
        </p:txBody>
      </p:sp>
      <p:sp>
        <p:nvSpPr>
          <p:cNvPr id="23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26604"/>
            <a:ext cx="9134475" cy="914400"/>
          </a:xfrm>
        </p:spPr>
        <p:txBody>
          <a:bodyPr/>
          <a:lstStyle/>
          <a:p>
            <a:r>
              <a:rPr lang="en-US" sz="3200" dirty="0"/>
              <a:t>Connection-oriented vs. Connectionless </a:t>
            </a:r>
            <a:r>
              <a:rPr lang="en-US" sz="3200" dirty="0" smtClean="0"/>
              <a:t>Protocols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44646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237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4975" y="3808571"/>
            <a:ext cx="349467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cap="all" dirty="0" smtClean="0">
                <a:solidFill>
                  <a:schemeClr val="bg1">
                    <a:lumMod val="75000"/>
                  </a:schemeClr>
                </a:solidFill>
              </a:rPr>
              <a:t>(1) Connection-oriented protocol </a:t>
            </a:r>
            <a:endParaRPr lang="en-US" sz="1400" cap="all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800" y="4240948"/>
            <a:ext cx="4500689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lvl="0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Provides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 reliable, sequenced, non-duplicated delivery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service</a:t>
            </a: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Pros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Supports applications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that can’t tolerate data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loss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234950" lvl="0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Cons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: Connect set up incurs some delay &amp; requires state on each end point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26284" y="4240948"/>
            <a:ext cx="468943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lvl="0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dirty="0" smtClean="0"/>
              <a:t>Provides an unreliable service </a:t>
            </a:r>
            <a:r>
              <a:rPr lang="en-US" dirty="0"/>
              <a:t>in which each </a:t>
            </a:r>
            <a:r>
              <a:rPr lang="en-US" dirty="0" smtClean="0"/>
              <a:t>datagram can </a:t>
            </a:r>
            <a:r>
              <a:rPr lang="en-US" dirty="0"/>
              <a:t>be routed &amp; delivered </a:t>
            </a:r>
            <a:r>
              <a:rPr lang="en-US" dirty="0" smtClean="0"/>
              <a:t>independently</a:t>
            </a:r>
          </a:p>
          <a:p>
            <a:pPr marL="233363" lvl="0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i="1" dirty="0" smtClean="0"/>
              <a:t>Pros</a:t>
            </a:r>
            <a:r>
              <a:rPr lang="en-US" dirty="0" smtClean="0"/>
              <a:t>: Requires less state to implement &amp; lower delay to initiate</a:t>
            </a:r>
          </a:p>
          <a:p>
            <a:pPr marL="233363" lvl="0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i="1" dirty="0" smtClean="0"/>
              <a:t>Cons</a:t>
            </a:r>
            <a:r>
              <a:rPr lang="en-US" dirty="0" smtClean="0"/>
              <a:t>: Datagrams can be lost or reordered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002089" y="3808571"/>
            <a:ext cx="3727368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cap="all" dirty="0" smtClean="0"/>
              <a:t>(2) Connectionless protocol </a:t>
            </a:r>
            <a:endParaRPr lang="en-US" sz="1400" cap="all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289752" y="2202349"/>
            <a:ext cx="435026" cy="1477671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1186669" y="1887367"/>
            <a:ext cx="2431115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TCP 3-way handshake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9905" y="1878542"/>
            <a:ext cx="854721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Host A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701015" y="2300682"/>
            <a:ext cx="508473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bg1">
                    <a:lumMod val="75000"/>
                  </a:schemeClr>
                </a:solidFill>
              </a:rPr>
              <a:t>SYN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3070515" y="2715082"/>
            <a:ext cx="898003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SYN/ACK</a:t>
            </a: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701015" y="3080237"/>
            <a:ext cx="505267" cy="286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ACK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734554" y="3648640"/>
            <a:ext cx="3235059" cy="0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1009430" y="3327970"/>
            <a:ext cx="2843342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chemeClr val="bg1">
                    <a:lumMod val="75000"/>
                  </a:schemeClr>
                </a:solidFill>
              </a:rPr>
              <a:t>… reliable data transfer …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724778" y="2273787"/>
            <a:ext cx="3235059" cy="152400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734553" y="2589044"/>
            <a:ext cx="3269252" cy="252077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cxnSp>
        <p:nvCxnSpPr>
          <p:cNvPr id="42" name="Straight Arrow Connector 41"/>
          <p:cNvCxnSpPr/>
          <p:nvPr/>
        </p:nvCxnSpPr>
        <p:spPr bwMode="auto">
          <a:xfrm>
            <a:off x="724778" y="3072506"/>
            <a:ext cx="3235059" cy="152400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3960648" y="2202349"/>
            <a:ext cx="435026" cy="1477671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3751602" y="1878542"/>
            <a:ext cx="853119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Host B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2062369" name="Group 2062368"/>
          <p:cNvGrpSpPr/>
          <p:nvPr/>
        </p:nvGrpSpPr>
        <p:grpSpPr>
          <a:xfrm>
            <a:off x="4625778" y="1878542"/>
            <a:ext cx="4479991" cy="1801478"/>
            <a:chOff x="4625778" y="1878542"/>
            <a:chExt cx="4479991" cy="1801478"/>
          </a:xfrm>
        </p:grpSpPr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4625778" y="1878542"/>
              <a:ext cx="854721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/>
                <a:t>Host A</a:t>
              </a:r>
              <a:endParaRPr lang="en-US" sz="1800" dirty="0"/>
            </a:p>
          </p:txBody>
        </p:sp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8252650" y="1878542"/>
              <a:ext cx="853119" cy="341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 smtClean="0"/>
                <a:t>Host B</a:t>
              </a:r>
              <a:endParaRPr lang="en-US" sz="1800" dirty="0"/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835625" y="2202349"/>
              <a:ext cx="435026" cy="1477671"/>
            </a:xfrm>
            <a:prstGeom prst="rect">
              <a:avLst/>
            </a:prstGeom>
            <a:solidFill>
              <a:srgbClr val="FFCC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Text Box 12"/>
            <p:cNvSpPr txBox="1">
              <a:spLocks noChangeArrowheads="1"/>
            </p:cNvSpPr>
            <p:nvPr/>
          </p:nvSpPr>
          <p:spPr bwMode="auto">
            <a:xfrm>
              <a:off x="5247409" y="2235321"/>
              <a:ext cx="853119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s</a:t>
              </a:r>
              <a:r>
                <a:rPr lang="en-US" sz="1400" dirty="0" err="1" smtClean="0"/>
                <a:t>endto</a:t>
              </a:r>
              <a:r>
                <a:rPr lang="en-US" sz="1400" dirty="0" smtClean="0"/>
                <a:t>()</a:t>
              </a:r>
              <a:endParaRPr lang="en-US" sz="1400" dirty="0"/>
            </a:p>
          </p:txBody>
        </p:sp>
        <p:sp>
          <p:nvSpPr>
            <p:cNvPr id="47" name="Text Box 12"/>
            <p:cNvSpPr txBox="1">
              <a:spLocks noChangeArrowheads="1"/>
            </p:cNvSpPr>
            <p:nvPr/>
          </p:nvSpPr>
          <p:spPr bwMode="auto">
            <a:xfrm>
              <a:off x="7493540" y="2298203"/>
              <a:ext cx="1021946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 smtClean="0"/>
                <a:t>recvfrom</a:t>
              </a:r>
              <a:r>
                <a:rPr lang="en-US" sz="1400" dirty="0" smtClean="0"/>
                <a:t>()</a:t>
              </a:r>
              <a:endParaRPr lang="en-US" sz="1400" dirty="0"/>
            </a:p>
          </p:txBody>
        </p:sp>
        <p:grpSp>
          <p:nvGrpSpPr>
            <p:cNvPr id="2062368" name="Group 2062367"/>
            <p:cNvGrpSpPr/>
            <p:nvPr/>
          </p:nvGrpSpPr>
          <p:grpSpPr>
            <a:xfrm>
              <a:off x="5270651" y="2500634"/>
              <a:ext cx="3208975" cy="884404"/>
              <a:chOff x="5680595" y="2500634"/>
              <a:chExt cx="2799031" cy="884404"/>
            </a:xfrm>
          </p:grpSpPr>
          <p:cxnSp>
            <p:nvCxnSpPr>
              <p:cNvPr id="44" name="Straight Arrow Connector 43"/>
              <p:cNvCxnSpPr/>
              <p:nvPr/>
            </p:nvCxnSpPr>
            <p:spPr bwMode="auto">
              <a:xfrm>
                <a:off x="5689067" y="2500634"/>
                <a:ext cx="2763664" cy="167603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</p:cxnSp>
          <p:cxnSp>
            <p:nvCxnSpPr>
              <p:cNvPr id="48" name="Straight Arrow Connector 47"/>
              <p:cNvCxnSpPr/>
              <p:nvPr/>
            </p:nvCxnSpPr>
            <p:spPr bwMode="auto">
              <a:xfrm flipV="1">
                <a:off x="5680595" y="3203616"/>
                <a:ext cx="2799031" cy="181422"/>
              </a:xfrm>
              <a:prstGeom prst="straightConnector1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none" w="med" len="med"/>
              </a:ln>
              <a:effectLst/>
            </p:spPr>
          </p:cxnSp>
        </p:grpSp>
        <p:sp>
          <p:nvSpPr>
            <p:cNvPr id="49" name="Text Box 12"/>
            <p:cNvSpPr txBox="1">
              <a:spLocks noChangeArrowheads="1"/>
            </p:cNvSpPr>
            <p:nvPr/>
          </p:nvSpPr>
          <p:spPr bwMode="auto">
            <a:xfrm>
              <a:off x="7629582" y="2893153"/>
              <a:ext cx="853119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s</a:t>
              </a:r>
              <a:r>
                <a:rPr lang="en-US" sz="1400" dirty="0" err="1" smtClean="0"/>
                <a:t>endto</a:t>
              </a:r>
              <a:r>
                <a:rPr lang="en-US" sz="1400" dirty="0" smtClean="0"/>
                <a:t>()</a:t>
              </a:r>
              <a:endParaRPr lang="en-US" sz="1400" dirty="0"/>
            </a:p>
          </p:txBody>
        </p:sp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5274322" y="3021869"/>
              <a:ext cx="1021946" cy="286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dirty="0" err="1" smtClean="0"/>
                <a:t>recvfrom</a:t>
              </a:r>
              <a:r>
                <a:rPr lang="en-US" sz="1400" dirty="0" smtClean="0"/>
                <a:t>()</a:t>
              </a:r>
              <a:endParaRPr lang="en-US" sz="1400" dirty="0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8461696" y="2202349"/>
              <a:ext cx="435026" cy="1477671"/>
            </a:xfrm>
            <a:prstGeom prst="rect">
              <a:avLst/>
            </a:prstGeom>
            <a:solidFill>
              <a:srgbClr val="FFCC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1036202" y="6448330"/>
            <a:ext cx="6790610" cy="3416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/>
              <a:t>See </a:t>
            </a:r>
            <a:r>
              <a:rPr lang="en-US" dirty="0" smtClean="0">
                <a:hlinkClick r:id="rId3"/>
              </a:rPr>
              <a:t>en.wikipedia.org/wiki/</a:t>
            </a:r>
            <a:r>
              <a:rPr lang="en-US" dirty="0" err="1" smtClean="0">
                <a:hlinkClick r:id="rId3"/>
              </a:rPr>
              <a:t>Connectionless_protocol</a:t>
            </a:r>
            <a:r>
              <a:rPr lang="en-US" dirty="0" smtClean="0"/>
              <a:t> for more info</a:t>
            </a:r>
            <a:endParaRPr lang="en-US" dirty="0"/>
          </a:p>
        </p:txBody>
      </p:sp>
      <p:sp>
        <p:nvSpPr>
          <p:cNvPr id="35" name="Text Box 6"/>
          <p:cNvSpPr txBox="1">
            <a:spLocks noChangeArrowheads="1"/>
          </p:cNvSpPr>
          <p:nvPr/>
        </p:nvSpPr>
        <p:spPr bwMode="auto">
          <a:xfrm>
            <a:off x="672353" y="1023469"/>
            <a:ext cx="7700685" cy="707886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>
            <a:lvl1pPr marL="1143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342900" indent="-1143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communication protocol </a:t>
            </a:r>
            <a:r>
              <a:rPr lang="en-US" sz="2000" dirty="0">
                <a:latin typeface="+mn-lt"/>
                <a:ea typeface="+mn-ea"/>
                <a:cs typeface="+mn-cs"/>
              </a:rPr>
              <a:t>is a set of rules that specify how control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&amp; </a:t>
            </a:r>
            <a:r>
              <a:rPr lang="en-US" sz="2000" dirty="0">
                <a:latin typeface="+mn-lt"/>
                <a:ea typeface="+mn-ea"/>
                <a:cs typeface="+mn-cs"/>
              </a:rPr>
              <a:t>data information is exchanged between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computing systems</a:t>
            </a:r>
            <a:endParaRPr lang="en-US" sz="2000" dirty="0">
              <a:latin typeface="Arial" charset="0"/>
            </a:endParaRPr>
          </a:p>
        </p:txBody>
      </p:sp>
      <p:sp>
        <p:nvSpPr>
          <p:cNvPr id="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26604"/>
            <a:ext cx="9134475" cy="914400"/>
          </a:xfrm>
        </p:spPr>
        <p:txBody>
          <a:bodyPr/>
          <a:lstStyle/>
          <a:p>
            <a:r>
              <a:rPr lang="en-US" sz="3200" dirty="0"/>
              <a:t>Connection-oriented vs. Connectionless </a:t>
            </a:r>
            <a:r>
              <a:rPr lang="en-US" sz="3200" dirty="0" smtClean="0"/>
              <a:t>Protocols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51685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525" y="271429"/>
            <a:ext cx="9134475" cy="914400"/>
          </a:xfrm>
        </p:spPr>
        <p:txBody>
          <a:bodyPr/>
          <a:lstStyle/>
          <a:p>
            <a:r>
              <a:rPr lang="en-US" sz="3200" dirty="0" smtClean="0"/>
              <a:t>Data Encoding Strategies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9526" y="3796091"/>
            <a:ext cx="449972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Text-based protocols are oriented around text strings, rather than binary data structures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Pros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Much easier for humans to read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latin typeface="+mn-lt"/>
                <a:ea typeface="+mn-ea"/>
                <a:cs typeface="+mn-cs"/>
              </a:rPr>
              <a:t>Cons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: More verbose in terms of time &amp; space usage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5835" y="1088821"/>
            <a:ext cx="4572000" cy="211134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GET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/cs282/ka.jpg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HTTP/1.0 Connection: Keep-Alive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User-Agent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Mozilla/5.0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[en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] …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Host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xar.dre.vanderbilt.edu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Accept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: image/gif,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image/jpeg, */*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fr-FR" sz="1600" b="1" dirty="0" err="1" smtClean="0">
                <a:latin typeface="Courier New" pitchFamily="49" charset="0"/>
                <a:cs typeface="Courier New" pitchFamily="49" charset="0"/>
              </a:rPr>
              <a:t>Accept-Language</a:t>
            </a:r>
            <a:r>
              <a:rPr lang="fr-FR" sz="1600" b="1" dirty="0">
                <a:latin typeface="Courier New" pitchFamily="49" charset="0"/>
                <a:cs typeface="Courier New" pitchFamily="49" charset="0"/>
              </a:rPr>
              <a:t>: en </a:t>
            </a:r>
            <a:r>
              <a:rPr lang="fr-FR" sz="1600" b="1" dirty="0" err="1">
                <a:latin typeface="Courier New" pitchFamily="49" charset="0"/>
                <a:cs typeface="Courier New" pitchFamily="49" charset="0"/>
              </a:rPr>
              <a:t>Accept-Charset</a:t>
            </a:r>
            <a:r>
              <a:rPr lang="fr-FR" sz="1600" b="1" dirty="0">
                <a:latin typeface="Courier New" pitchFamily="49" charset="0"/>
                <a:cs typeface="Courier New" pitchFamily="49" charset="0"/>
              </a:rPr>
              <a:t>: iso-8859-1,*,utf-8 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467254" y="3214239"/>
            <a:ext cx="156773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all" dirty="0" smtClean="0">
                <a:latin typeface="Arial" pitchFamily="34" charset="0"/>
                <a:cs typeface="Arial" pitchFamily="34" charset="0"/>
              </a:rPr>
              <a:t>(1) TEXT-BASED</a:t>
            </a:r>
            <a:endParaRPr lang="en-US" sz="1400" cap="all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166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OMG-CCM-Tutorial</Template>
  <TotalTime>47602</TotalTime>
  <Words>3296</Words>
  <Application>Microsoft Office PowerPoint</Application>
  <PresentationFormat>On-screen Show (4:3)</PresentationFormat>
  <Paragraphs>798</Paragraphs>
  <Slides>67</Slides>
  <Notes>67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DOC-Traditional</vt:lpstr>
      <vt:lpstr>Capsules</vt:lpstr>
      <vt:lpstr>PowerPoint Presentation</vt:lpstr>
      <vt:lpstr>Topics Covered in this Part of the Module</vt:lpstr>
      <vt:lpstr>Topics Covered in this Part of the Module</vt:lpstr>
      <vt:lpstr>Topics Covered in this Part of the Module</vt:lpstr>
      <vt:lpstr>Topics Covered in this Part of the Module</vt:lpstr>
      <vt:lpstr>Connection-oriented vs. Connectionless Protocols</vt:lpstr>
      <vt:lpstr>Connection-oriented vs. Connectionless Protocols</vt:lpstr>
      <vt:lpstr>Connection-oriented vs. Connectionless Protocols</vt:lpstr>
      <vt:lpstr>Data Encoding Strategies</vt:lpstr>
      <vt:lpstr>Data Encoding Strategies</vt:lpstr>
      <vt:lpstr>Connection Multiplexing Strategies</vt:lpstr>
      <vt:lpstr>Connection Multiplexing Strategies</vt:lpstr>
      <vt:lpstr>Sync vs. Async Message Exchange</vt:lpstr>
      <vt:lpstr>Sync vs. Async Message Exchange</vt:lpstr>
      <vt:lpstr>Message Passing vs. Shared Memory</vt:lpstr>
      <vt:lpstr>Message Passing vs. Shared Memory</vt:lpstr>
      <vt:lpstr>Summary</vt:lpstr>
      <vt:lpstr>Summary</vt:lpstr>
      <vt:lpstr>PowerPoint Presentation</vt:lpstr>
      <vt:lpstr>Topics Covered in this Part of the Module</vt:lpstr>
      <vt:lpstr>Service, Server, &amp; Configuration Design Dimensions</vt:lpstr>
      <vt:lpstr>Service, Server, &amp; Configuration Design Dimensions</vt:lpstr>
      <vt:lpstr>Service, Server, &amp; Configuration Design Dimensions</vt:lpstr>
      <vt:lpstr>Service, Server, &amp; Configuration Design Dimensions</vt:lpstr>
      <vt:lpstr>Short- vs. Long-duration Services</vt:lpstr>
      <vt:lpstr>Short- vs. Long-duration Services</vt:lpstr>
      <vt:lpstr>Short- vs. Long-duration Services</vt:lpstr>
      <vt:lpstr>Short- vs. Long-duration Services</vt:lpstr>
      <vt:lpstr>Short- vs. Long-duration Services</vt:lpstr>
      <vt:lpstr>Short- vs. Long-duration Services</vt:lpstr>
      <vt:lpstr>Internal vs. External Services</vt:lpstr>
      <vt:lpstr>Internal vs. External Services</vt:lpstr>
      <vt:lpstr>Monolithic vs. Layered/Modular Services</vt:lpstr>
      <vt:lpstr>Monolithic vs. Layered/Modular Services</vt:lpstr>
      <vt:lpstr>Single-service vs. Multi-service Servers</vt:lpstr>
      <vt:lpstr>Single-service vs. Multi-service Servers</vt:lpstr>
      <vt:lpstr>One-shot vs. Standing Servers</vt:lpstr>
      <vt:lpstr>One-shot vs. Standing Servers</vt:lpstr>
      <vt:lpstr>Static vs. Dynamic Linking &amp; Configuration</vt:lpstr>
      <vt:lpstr>Static vs. Dynamic Linking &amp; Configuration</vt:lpstr>
      <vt:lpstr>Summary</vt:lpstr>
      <vt:lpstr>Summary</vt:lpstr>
      <vt:lpstr>PowerPoint Presentation</vt:lpstr>
      <vt:lpstr>Topics Covered in this Part of the Module</vt:lpstr>
      <vt:lpstr>Iterative vs. Concurrent Servers</vt:lpstr>
      <vt:lpstr>Iterative vs. Concurrent Servers</vt:lpstr>
      <vt:lpstr>Multiprocessing vs. Multithreading</vt:lpstr>
      <vt:lpstr>Multiprocessing vs. Multithreading</vt:lpstr>
      <vt:lpstr>Thread/Process Pool Eager Spawning Strategies</vt:lpstr>
      <vt:lpstr>Thread/Process Pool Eager Spawning Strategies</vt:lpstr>
      <vt:lpstr>Thread/Process Pool Eager Spawning Strategies</vt:lpstr>
      <vt:lpstr>On-demand Thread/Process Spawning Strategy</vt:lpstr>
      <vt:lpstr>On-demand Thread/Process Spawning Strategy</vt:lpstr>
      <vt:lpstr>Kernel- &amp; User-level Threading Models</vt:lpstr>
      <vt:lpstr>Kernel- &amp; User-level Threading Models</vt:lpstr>
      <vt:lpstr>Kernel- &amp; User-level Threading Models</vt:lpstr>
      <vt:lpstr>Kernel- &amp; User-level Threading Models</vt:lpstr>
      <vt:lpstr>Hybrid Threading Model</vt:lpstr>
      <vt:lpstr>Hybrid Threading Model</vt:lpstr>
      <vt:lpstr>Hybrid Threading Model</vt:lpstr>
      <vt:lpstr>Task- vs. Message-based Architectures</vt:lpstr>
      <vt:lpstr>Task- vs. Message-based Architectures</vt:lpstr>
      <vt:lpstr>Task- vs. Message-based Architectures</vt:lpstr>
      <vt:lpstr>Task- vs. Message-based Architectures</vt:lpstr>
      <vt:lpstr>Task- vs. Message-based Architectures</vt:lpstr>
      <vt:lpstr>Summary</vt:lpstr>
      <vt:lpstr>Summary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Design Patterns</dc:title>
  <dc:creator>Douglas C. Schmidt</dc:creator>
  <cp:lastModifiedBy>Douglas Schmidt</cp:lastModifiedBy>
  <cp:revision>1834</cp:revision>
  <cp:lastPrinted>2013-01-14T15:39:13Z</cp:lastPrinted>
  <dcterms:created xsi:type="dcterms:W3CDTF">2001-07-09T14:42:07Z</dcterms:created>
  <dcterms:modified xsi:type="dcterms:W3CDTF">2013-02-17T22:17:47Z</dcterms:modified>
</cp:coreProperties>
</file>